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2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6.svg" ContentType="image/svg+xml"/>
  <Override PartName="/ppt/media/image21.svg" ContentType="image/svg+xml"/>
  <Override PartName="/ppt/media/image23.svg" ContentType="image/svg+xml"/>
  <Override PartName="/ppt/media/image26.svg" ContentType="image/svg+xml"/>
  <Override PartName="/ppt/media/image28.svg" ContentType="image/svg+xml"/>
  <Override PartName="/ppt/media/image3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8" r:id="rId4"/>
    <p:sldId id="259" r:id="rId6"/>
    <p:sldId id="472" r:id="rId7"/>
    <p:sldId id="271" r:id="rId8"/>
    <p:sldId id="470" r:id="rId9"/>
    <p:sldId id="360" r:id="rId10"/>
    <p:sldId id="260" r:id="rId11"/>
    <p:sldId id="411" r:id="rId12"/>
    <p:sldId id="412" r:id="rId13"/>
    <p:sldId id="296" r:id="rId14"/>
    <p:sldId id="417" r:id="rId15"/>
    <p:sldId id="277" r:id="rId16"/>
    <p:sldId id="391" r:id="rId17"/>
    <p:sldId id="392" r:id="rId18"/>
    <p:sldId id="393" r:id="rId19"/>
    <p:sldId id="394" r:id="rId20"/>
    <p:sldId id="298" r:id="rId21"/>
    <p:sldId id="300" r:id="rId22"/>
    <p:sldId id="301" r:id="rId23"/>
    <p:sldId id="299" r:id="rId24"/>
    <p:sldId id="332" r:id="rId25"/>
    <p:sldId id="279" r:id="rId26"/>
    <p:sldId id="280" r:id="rId27"/>
    <p:sldId id="383" r:id="rId28"/>
    <p:sldId id="281" r:id="rId29"/>
    <p:sldId id="289" r:id="rId30"/>
    <p:sldId id="290" r:id="rId31"/>
    <p:sldId id="291" r:id="rId32"/>
    <p:sldId id="292" r:id="rId33"/>
    <p:sldId id="266" r:id="rId34"/>
    <p:sldId id="264"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customXml" Target="../customXml/item1.xml"/><Relationship Id="rId4" Type="http://schemas.openxmlformats.org/officeDocument/2006/relationships/slide" Target="slides/slide1.xml"/><Relationship Id="rId39" Type="http://schemas.openxmlformats.org/officeDocument/2006/relationships/customXmlProps" Target="../customXml/itemProps25.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US" altLang="zh-CN" b="1">
                <a:sym typeface="+mn-ea"/>
              </a:rPr>
              <a:t>Definition of Spectrum Sensing:</a:t>
            </a:r>
            <a:r>
              <a:rPr lang="en-US" altLang="zh-CN">
                <a:sym typeface="+mn-ea"/>
              </a:rPr>
              <a:t> Identifying the availability and non availability of wireless or radio communication networks in particular frequency bands.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Problem with Traditional Frequency Allocation:</a:t>
            </a:r>
            <a:r>
              <a:rPr lang="en-US" altLang="zh-CN">
                <a:sym typeface="+mn-ea"/>
              </a:rPr>
              <a:t> Traditional frequency allocation schemes may fail to meet high data rate demands, leading to inefficient use of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Spectrum Resource Utilization:</a:t>
            </a:r>
            <a:r>
              <a:rPr lang="en-US" altLang="zh-CN">
                <a:sym typeface="+mn-ea"/>
              </a:rPr>
              <a:t> Unused spectrum resources can be allocated to other communication systems in need, like 5G NR (New Radio) and LTE (Long-Term Evolution).</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Importance for 5G NR and LTE:</a:t>
            </a:r>
            <a:r>
              <a:rPr lang="en-US" altLang="zh-CN">
                <a:sym typeface="+mn-ea"/>
              </a:rPr>
              <a:t> Spectrum sensing has become a key topic for 5G NR and LTE, with a focus on managing and optimizing the use of limited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Challenges and Focus Areas:</a:t>
            </a:r>
            <a:r>
              <a:rPr lang="en-US" altLang="zh-CN">
                <a:sym typeface="+mn-ea"/>
              </a:rPr>
              <a:t> The main challenge is enhancing the performance of monitoring and managing limited spectrum resources more effectively.</a:t>
            </a:r>
            <a:endParaRPr lang="en-US" altLang="zh-CN"/>
          </a:p>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sv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1.sv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3.svg"/><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9" Type="http://schemas.openxmlformats.org/officeDocument/2006/relationships/image" Target="../media/image30.svg"/><Relationship Id="rId8" Type="http://schemas.openxmlformats.org/officeDocument/2006/relationships/image" Target="../media/image29.jpeg"/><Relationship Id="rId7" Type="http://schemas.openxmlformats.org/officeDocument/2006/relationships/image" Target="../media/image28.svg"/><Relationship Id="rId6" Type="http://schemas.openxmlformats.org/officeDocument/2006/relationships/image" Target="../media/image27.jpeg"/><Relationship Id="rId5" Type="http://schemas.openxmlformats.org/officeDocument/2006/relationships/image" Target="../media/image26.svg"/><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19.jpeg"/><Relationship Id="rId11" Type="http://schemas.openxmlformats.org/officeDocument/2006/relationships/notesSlide" Target="../notesSlides/notesSlide15.xml"/><Relationship Id="rId10" Type="http://schemas.openxmlformats.org/officeDocument/2006/relationships/slideLayout" Target="../slideLayouts/slideLayout2.xml"/><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34.png"/><Relationship Id="rId7" Type="http://schemas.openxmlformats.org/officeDocument/2006/relationships/tags" Target="../tags/tag7.xml"/><Relationship Id="rId6" Type="http://schemas.openxmlformats.org/officeDocument/2006/relationships/image" Target="../media/image33.png"/><Relationship Id="rId5" Type="http://schemas.openxmlformats.org/officeDocument/2006/relationships/tags" Target="../tags/tag6.xml"/><Relationship Id="rId44" Type="http://schemas.openxmlformats.org/officeDocument/2006/relationships/notesSlide" Target="../notesSlides/notesSlide17.xml"/><Relationship Id="rId43" Type="http://schemas.openxmlformats.org/officeDocument/2006/relationships/slideLayout" Target="../slideLayouts/slideLayout2.xml"/><Relationship Id="rId42" Type="http://schemas.openxmlformats.org/officeDocument/2006/relationships/image" Target="../media/image51.png"/><Relationship Id="rId41" Type="http://schemas.openxmlformats.org/officeDocument/2006/relationships/tags" Target="../tags/tag24.xml"/><Relationship Id="rId40" Type="http://schemas.openxmlformats.org/officeDocument/2006/relationships/image" Target="../media/image50.png"/><Relationship Id="rId4" Type="http://schemas.openxmlformats.org/officeDocument/2006/relationships/image" Target="../media/image32.png"/><Relationship Id="rId39" Type="http://schemas.openxmlformats.org/officeDocument/2006/relationships/tags" Target="../tags/tag23.xml"/><Relationship Id="rId38" Type="http://schemas.openxmlformats.org/officeDocument/2006/relationships/image" Target="../media/image49.png"/><Relationship Id="rId37" Type="http://schemas.openxmlformats.org/officeDocument/2006/relationships/tags" Target="../tags/tag22.xml"/><Relationship Id="rId36" Type="http://schemas.openxmlformats.org/officeDocument/2006/relationships/image" Target="../media/image48.png"/><Relationship Id="rId35" Type="http://schemas.openxmlformats.org/officeDocument/2006/relationships/tags" Target="../tags/tag21.xml"/><Relationship Id="rId34" Type="http://schemas.openxmlformats.org/officeDocument/2006/relationships/image" Target="../media/image47.png"/><Relationship Id="rId33" Type="http://schemas.openxmlformats.org/officeDocument/2006/relationships/tags" Target="../tags/tag20.xml"/><Relationship Id="rId32" Type="http://schemas.openxmlformats.org/officeDocument/2006/relationships/image" Target="../media/image46.png"/><Relationship Id="rId31" Type="http://schemas.openxmlformats.org/officeDocument/2006/relationships/tags" Target="../tags/tag19.xml"/><Relationship Id="rId30" Type="http://schemas.openxmlformats.org/officeDocument/2006/relationships/image" Target="../media/image45.png"/><Relationship Id="rId3" Type="http://schemas.openxmlformats.org/officeDocument/2006/relationships/tags" Target="../tags/tag5.xml"/><Relationship Id="rId29" Type="http://schemas.openxmlformats.org/officeDocument/2006/relationships/tags" Target="../tags/tag18.xml"/><Relationship Id="rId28" Type="http://schemas.openxmlformats.org/officeDocument/2006/relationships/image" Target="../media/image44.png"/><Relationship Id="rId27" Type="http://schemas.openxmlformats.org/officeDocument/2006/relationships/tags" Target="../tags/tag17.xml"/><Relationship Id="rId26" Type="http://schemas.openxmlformats.org/officeDocument/2006/relationships/image" Target="../media/image43.png"/><Relationship Id="rId25" Type="http://schemas.openxmlformats.org/officeDocument/2006/relationships/tags" Target="../tags/tag16.xml"/><Relationship Id="rId24" Type="http://schemas.openxmlformats.org/officeDocument/2006/relationships/image" Target="../media/image42.png"/><Relationship Id="rId23" Type="http://schemas.openxmlformats.org/officeDocument/2006/relationships/tags" Target="../tags/tag15.xml"/><Relationship Id="rId22" Type="http://schemas.openxmlformats.org/officeDocument/2006/relationships/image" Target="../media/image41.png"/><Relationship Id="rId21" Type="http://schemas.openxmlformats.org/officeDocument/2006/relationships/tags" Target="../tags/tag14.xml"/><Relationship Id="rId20" Type="http://schemas.openxmlformats.org/officeDocument/2006/relationships/image" Target="../media/image40.png"/><Relationship Id="rId2" Type="http://schemas.openxmlformats.org/officeDocument/2006/relationships/image" Target="../media/image31.png"/><Relationship Id="rId19" Type="http://schemas.openxmlformats.org/officeDocument/2006/relationships/tags" Target="../tags/tag13.xml"/><Relationship Id="rId18" Type="http://schemas.openxmlformats.org/officeDocument/2006/relationships/image" Target="../media/image39.png"/><Relationship Id="rId17" Type="http://schemas.openxmlformats.org/officeDocument/2006/relationships/tags" Target="../tags/tag12.xml"/><Relationship Id="rId16" Type="http://schemas.openxmlformats.org/officeDocument/2006/relationships/image" Target="../media/image38.png"/><Relationship Id="rId15" Type="http://schemas.openxmlformats.org/officeDocument/2006/relationships/tags" Target="../tags/tag11.xml"/><Relationship Id="rId14" Type="http://schemas.openxmlformats.org/officeDocument/2006/relationships/image" Target="../media/image37.png"/><Relationship Id="rId13" Type="http://schemas.openxmlformats.org/officeDocument/2006/relationships/tags" Target="../tags/tag10.xml"/><Relationship Id="rId12" Type="http://schemas.openxmlformats.org/officeDocument/2006/relationships/image" Target="../media/image36.png"/><Relationship Id="rId11" Type="http://schemas.openxmlformats.org/officeDocument/2006/relationships/tags" Target="../tags/tag9.xml"/><Relationship Id="rId10" Type="http://schemas.openxmlformats.org/officeDocument/2006/relationships/image" Target="../media/image35.png"/><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3.xml"/><Relationship Id="rId7" Type="http://schemas.openxmlformats.org/officeDocument/2006/relationships/image" Target="../media/image10.png"/><Relationship Id="rId6" Type="http://schemas.openxmlformats.org/officeDocument/2006/relationships/tags" Target="../tags/tag2.xml"/><Relationship Id="rId5" Type="http://schemas.openxmlformats.org/officeDocument/2006/relationships/image" Target="../media/image9.png"/><Relationship Id="rId4" Type="http://schemas.openxmlformats.org/officeDocument/2006/relationships/tags" Target="../tags/tag1.xml"/><Relationship Id="rId3" Type="http://schemas.openxmlformats.org/officeDocument/2006/relationships/image" Target="../media/image8.png"/><Relationship Id="rId2" Type="http://schemas.openxmlformats.org/officeDocument/2006/relationships/image" Target="../media/image7.png"/><Relationship Id="rId13" Type="http://schemas.openxmlformats.org/officeDocument/2006/relationships/notesSlide" Target="../notesSlides/notesSlide6.xml"/><Relationship Id="rId12" Type="http://schemas.openxmlformats.org/officeDocument/2006/relationships/slideLayout" Target="../slideLayouts/slideLayout2.xml"/><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Text Box 12"/>
          <p:cNvSpPr txBox="1"/>
          <p:nvPr/>
        </p:nvSpPr>
        <p:spPr>
          <a:xfrm>
            <a:off x="199390" y="2435225"/>
            <a:ext cx="12118340" cy="460375"/>
          </a:xfrm>
          <a:prstGeom prst="rect">
            <a:avLst/>
          </a:prstGeom>
        </p:spPr>
        <p:txBody>
          <a:bodyPr wrap="square">
            <a:spAutoFit/>
          </a:bodyPr>
          <a:p>
            <a:r>
              <a:rPr lang="en-US" altLang="zh-CN" sz="2400" b="1">
                <a:solidFill>
                  <a:schemeClr val="accent1"/>
                </a:solidFill>
                <a:effectLst>
                  <a:outerShdw blurRad="38100" dist="25400" dir="5400000" algn="ctr" rotWithShape="0">
                    <a:srgbClr val="6E747A">
                      <a:alpha val="43000"/>
                    </a:srgbClr>
                  </a:outerShdw>
                </a:effectLst>
                <a:latin typeface="+mj-lt"/>
                <a:ea typeface="NimbusRomNo9L"/>
                <a:cs typeface="+mj-lt"/>
              </a:rPr>
              <a:t>Enhancing Spectrum Sensing For 5G and LTE With Improved U-Net Architecture </a:t>
            </a:r>
            <a:endParaRPr lang="en-US" altLang="zh-CN" sz="2400" b="1">
              <a:solidFill>
                <a:schemeClr val="accent1"/>
              </a:solidFill>
              <a:effectLst>
                <a:outerShdw blurRad="38100" dist="25400" dir="5400000" algn="ctr" rotWithShape="0">
                  <a:srgbClr val="6E747A">
                    <a:alpha val="43000"/>
                  </a:srgbClr>
                </a:outerShdw>
              </a:effectLst>
              <a:latin typeface="+mj-lt"/>
              <a:ea typeface="NimbusRomNo9L"/>
              <a:cs typeface="+mj-lt"/>
            </a:endParaRPr>
          </a:p>
        </p:txBody>
      </p:sp>
      <p:sp>
        <p:nvSpPr>
          <p:cNvPr id="14" name="Text Box 13"/>
          <p:cNvSpPr txBox="1"/>
          <p:nvPr/>
        </p:nvSpPr>
        <p:spPr>
          <a:xfrm>
            <a:off x="635" y="3261360"/>
            <a:ext cx="12174855" cy="1322070"/>
          </a:xfrm>
          <a:prstGeom prst="rect">
            <a:avLst/>
          </a:prstGeom>
        </p:spPr>
        <p:txBody>
          <a:bodyPr wrap="square">
            <a:spAutoFit/>
          </a:bodyPr>
          <a:p>
            <a:pPr algn="ct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Mr. Duy-Huan Nguyen</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Toan-Van Nguyen</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Thien Huynh-The</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endPar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Department of Computer and Communications Engineering, HCMC University of Technology and Education,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School of Computer Science and Engineering, International University, Ho Chi Minh City,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Vietnam National University, Ho Chi Minh City,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Email: huan2931@gmail.com, vannguyentoan@gmail.com, thienht@hcmute.edu.vn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p:txBody>
      </p:sp>
      <p:sp>
        <p:nvSpPr>
          <p:cNvPr id="2" name="Text Box 1"/>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Date Placeholder 15"/>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7" name="Slide Number Placeholder 16"/>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20" name="Footer Placeholder 19"/>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30479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[15]</a:t>
            </a:r>
            <a:r>
              <a:rPr lang="en-US" altLang="zh-CN" sz="1100">
                <a:latin typeface="Times New Roman" panose="02020603050405020304" charset="0"/>
                <a:ea typeface="NimbusRomNo9L"/>
                <a:cs typeface="Times New Roman" panose="0202060305040502030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
        <p:nvSpPr>
          <p:cNvPr id="3" name="Text Box 2"/>
          <p:cNvSpPr txBox="1"/>
          <p:nvPr/>
        </p:nvSpPr>
        <p:spPr>
          <a:xfrm>
            <a:off x="9288145" y="1430020"/>
            <a:ext cx="1955800" cy="306705"/>
          </a:xfrm>
          <a:prstGeom prst="rect">
            <a:avLst/>
          </a:prstGeom>
          <a:noFill/>
        </p:spPr>
        <p:txBody>
          <a:bodyPr wrap="square" rtlCol="0">
            <a:spAutoFit/>
          </a:bodyPr>
          <a:p>
            <a:r>
              <a:rPr lang="en-US">
                <a:solidFill>
                  <a:srgbClr val="FF0000"/>
                </a:solidFill>
              </a:rPr>
              <a:t>Residual connection</a:t>
            </a:r>
            <a:endParaRPr lang="en-US">
              <a:solidFill>
                <a:srgbClr val="FF0000"/>
              </a:solidFill>
            </a:endParaRPr>
          </a:p>
        </p:txBody>
      </p:sp>
      <p:cxnSp>
        <p:nvCxnSpPr>
          <p:cNvPr id="13" name="Straight Arrow Connector 12"/>
          <p:cNvCxnSpPr>
            <a:stCxn id="3" idx="1"/>
          </p:cNvCxnSpPr>
          <p:nvPr/>
        </p:nvCxnSpPr>
        <p:spPr>
          <a:xfrm flipH="1">
            <a:off x="8337550" y="1583690"/>
            <a:ext cx="950595" cy="4806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4" name="Straight Arrow Connector 13"/>
          <p:cNvCxnSpPr>
            <a:stCxn id="3" idx="1"/>
          </p:cNvCxnSpPr>
          <p:nvPr/>
        </p:nvCxnSpPr>
        <p:spPr>
          <a:xfrm flipH="1">
            <a:off x="4975225" y="1583690"/>
            <a:ext cx="4312920" cy="5143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1" name="Rectangles 1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a:t>
            </a:r>
            <a:r>
              <a:rPr lang="en-US" sz="1600" b="1">
                <a:sym typeface="+mn-ea"/>
              </a:rPr>
              <a:t>Spatial </a:t>
            </a:r>
            <a:r>
              <a:rPr lang="en-US" sz="1600" b="1"/>
              <a:t> Pyramid Pooling</a:t>
            </a:r>
            <a:endParaRPr lang="en-US" sz="1600" b="1"/>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a:t>
            </a:r>
            <a:r>
              <a:rPr lang="en-US">
                <a:sym typeface="+mn-ea"/>
              </a:rPr>
              <a:t>spatial </a:t>
            </a:r>
            <a:r>
              <a:rPr lang="en-US"/>
              <a:t>pyramid pooling implements paralell convolution with different multiple sampling rates. It help network retain many general feature maps of the output</a:t>
            </a:r>
            <a:endParaRPr lang="en-US"/>
          </a:p>
        </p:txBody>
      </p:sp>
      <p:sp>
        <p:nvSpPr>
          <p:cNvPr id="8" name="Rectangles 7"/>
          <p:cNvSpPr/>
          <p:nvPr/>
        </p:nvSpPr>
        <p:spPr>
          <a:xfrm>
            <a:off x="5861685" y="1624965"/>
            <a:ext cx="1002030" cy="39979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Text Box 12"/>
          <p:cNvSpPr txBox="1"/>
          <p:nvPr/>
        </p:nvSpPr>
        <p:spPr>
          <a:xfrm>
            <a:off x="2340610" y="1188720"/>
            <a:ext cx="5382895" cy="521970"/>
          </a:xfrm>
          <a:prstGeom prst="rect">
            <a:avLst/>
          </a:prstGeom>
          <a:noFill/>
        </p:spPr>
        <p:txBody>
          <a:bodyPr wrap="square" rtlCol="0">
            <a:spAutoFit/>
          </a:bodyPr>
          <a:p>
            <a:r>
              <a:rPr lang="en-US">
                <a:solidFill>
                  <a:srgbClr val="FF0000"/>
                </a:solidFill>
                <a:sym typeface="+mn-ea"/>
              </a:rPr>
              <a:t>Dilate convolution with different rates, it extracts feature maps with many parallel dilation convolution</a:t>
            </a:r>
            <a:endParaRPr lang="en-US">
              <a:solidFill>
                <a:srgbClr val="FF0000"/>
              </a:solidFill>
              <a:sym typeface="+mn-ea"/>
            </a:endParaRPr>
          </a:p>
        </p:txBody>
      </p:sp>
      <p:cxnSp>
        <p:nvCxnSpPr>
          <p:cNvPr id="14" name="Straight Arrow Connector 13"/>
          <p:cNvCxnSpPr/>
          <p:nvPr/>
        </p:nvCxnSpPr>
        <p:spPr>
          <a:xfrm>
            <a:off x="3931285" y="1719580"/>
            <a:ext cx="1870710" cy="781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Straight Connector 18"/>
          <p:cNvCxnSpPr/>
          <p:nvPr/>
        </p:nvCxnSpPr>
        <p:spPr>
          <a:xfrm>
            <a:off x="19685" y="587057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19685" y="5989955"/>
            <a:ext cx="1216025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solidFill>
                  <a:schemeClr val="tx1"/>
                </a:solidFill>
              </a:rPr>
              <a:t>Improvement </a:t>
            </a:r>
            <a:endParaRPr lang="en-US" sz="1600">
              <a:solidFill>
                <a:schemeClr val="tx1"/>
              </a:solidFill>
            </a:endParaRPr>
          </a:p>
        </p:txBody>
      </p:sp>
      <p:sp>
        <p:nvSpPr>
          <p:cNvPr id="13" name="Text Box 12"/>
          <p:cNvSpPr txBox="1"/>
          <p:nvPr/>
        </p:nvSpPr>
        <p:spPr>
          <a:xfrm>
            <a:off x="490220" y="868680"/>
            <a:ext cx="1740535" cy="306705"/>
          </a:xfrm>
          <a:prstGeom prst="rect">
            <a:avLst/>
          </a:prstGeom>
          <a:noFill/>
        </p:spPr>
        <p:txBody>
          <a:bodyPr wrap="square" rtlCol="0">
            <a:spAutoFit/>
          </a:bodyPr>
          <a:p>
            <a:r>
              <a:rPr lang="en-US">
                <a:solidFill>
                  <a:srgbClr val="0070C0"/>
                </a:solidFill>
              </a:rPr>
              <a:t>U-Net architecture</a:t>
            </a:r>
            <a:endParaRPr lang="en-US">
              <a:solidFill>
                <a:srgbClr val="0070C0"/>
              </a:solidFill>
            </a:endParaRPr>
          </a:p>
        </p:txBody>
      </p:sp>
      <p:sp>
        <p:nvSpPr>
          <p:cNvPr id="14" name="Text Box 13"/>
          <p:cNvSpPr txBox="1"/>
          <p:nvPr/>
        </p:nvSpPr>
        <p:spPr>
          <a:xfrm>
            <a:off x="3390900" y="868680"/>
            <a:ext cx="2465070" cy="306705"/>
          </a:xfrm>
          <a:prstGeom prst="rect">
            <a:avLst/>
          </a:prstGeom>
          <a:noFill/>
        </p:spPr>
        <p:txBody>
          <a:bodyPr wrap="square" rtlCol="0">
            <a:spAutoFit/>
          </a:bodyPr>
          <a:p>
            <a:r>
              <a:rPr lang="en-US">
                <a:solidFill>
                  <a:srgbClr val="0070C0"/>
                </a:solidFill>
              </a:rPr>
              <a:t>SpecSenseNet architecture</a:t>
            </a:r>
            <a:endParaRPr lang="en-US">
              <a:solidFill>
                <a:srgbClr val="0070C0"/>
              </a:solidFill>
            </a:endParaRPr>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9" name="Text Box 1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20" name="Text Box 1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1" name="Rectangles 3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Rectangles 3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Rectangles 3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solidFill>
                  <a:srgbClr val="0070C0"/>
                </a:solidFill>
              </a:rPr>
              <a:t>U-Net architecture</a:t>
            </a:r>
            <a:endParaRPr lang="en-US">
              <a:solidFill>
                <a:srgbClr val="0070C0"/>
              </a:solidFill>
            </a:endParaRPr>
          </a:p>
        </p:txBody>
      </p:sp>
      <p:sp>
        <p:nvSpPr>
          <p:cNvPr id="14" name="Text Box 13"/>
          <p:cNvSpPr txBox="1"/>
          <p:nvPr/>
        </p:nvSpPr>
        <p:spPr>
          <a:xfrm>
            <a:off x="3390900" y="868680"/>
            <a:ext cx="2465070" cy="306705"/>
          </a:xfrm>
          <a:prstGeom prst="rect">
            <a:avLst/>
          </a:prstGeom>
          <a:noFill/>
        </p:spPr>
        <p:txBody>
          <a:bodyPr wrap="square" rtlCol="0">
            <a:spAutoFit/>
          </a:bodyPr>
          <a:p>
            <a:r>
              <a:rPr lang="en-US">
                <a:solidFill>
                  <a:srgbClr val="0070C0"/>
                </a:solidFill>
              </a:rPr>
              <a:t>SpecSenseNet architecture</a:t>
            </a:r>
            <a:endParaRPr lang="en-US">
              <a:solidFill>
                <a:srgbClr val="0070C0"/>
              </a:solidFill>
            </a:endParaRPr>
          </a:p>
        </p:txBody>
      </p:sp>
      <p:sp>
        <p:nvSpPr>
          <p:cNvPr id="16" name="Rectangles 15"/>
          <p:cNvSpPr/>
          <p:nvPr/>
        </p:nvSpPr>
        <p:spPr>
          <a:xfrm>
            <a:off x="5788660" y="862330"/>
            <a:ext cx="675005" cy="65722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788660" y="19818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5788660" y="307657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5788660" y="417131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788660" y="541718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6741160" y="2248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6741160" y="3582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6741160" y="4915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4" name="Rectangles 23"/>
          <p:cNvSpPr/>
          <p:nvPr/>
        </p:nvSpPr>
        <p:spPr>
          <a:xfrm>
            <a:off x="6741160" y="915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7693025" y="2537460"/>
            <a:ext cx="4333875" cy="737235"/>
          </a:xfrm>
          <a:prstGeom prst="rect">
            <a:avLst/>
          </a:prstGeom>
          <a:noFill/>
        </p:spPr>
        <p:txBody>
          <a:bodyPr wrap="square" rtlCol="0">
            <a:spAutoFit/>
          </a:bodyPr>
          <a:p>
            <a:pPr algn="ctr"/>
            <a:r>
              <a:rPr lang="en-US">
                <a:solidFill>
                  <a:srgbClr val="FF0000"/>
                </a:solidFill>
              </a:rPr>
              <a:t>All convolutions are replace by depth-wise sparable convolution. It contributes to reudce drammatically the number of paramers in our network </a:t>
            </a:r>
            <a:endParaRPr lang="en-US">
              <a:solidFill>
                <a:srgbClr val="FF0000"/>
              </a:solidFill>
            </a:endParaRPr>
          </a:p>
        </p:txBody>
      </p:sp>
      <p:pic>
        <p:nvPicPr>
          <p:cNvPr id="26" name="2384804F-3998-4D57-9195-F3826E402611-4"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535" y="4214495"/>
            <a:ext cx="3018155" cy="201295"/>
          </a:xfrm>
          <a:prstGeom prst="rect">
            <a:avLst/>
          </a:prstGeom>
        </p:spPr>
      </p:pic>
      <p:sp>
        <p:nvSpPr>
          <p:cNvPr id="27" name="Rectangles 26"/>
          <p:cNvSpPr/>
          <p:nvPr/>
        </p:nvSpPr>
        <p:spPr>
          <a:xfrm>
            <a:off x="8936355" y="4148455"/>
            <a:ext cx="3136265" cy="3314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8" name="Straight Arrow Connector 27"/>
          <p:cNvCxnSpPr>
            <a:stCxn id="22" idx="3"/>
            <a:endCxn id="27" idx="1"/>
          </p:cNvCxnSpPr>
          <p:nvPr/>
        </p:nvCxnSpPr>
        <p:spPr>
          <a:xfrm>
            <a:off x="7416165" y="3898265"/>
            <a:ext cx="1520190" cy="4159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0" name="Text Box 2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4" name="Text Box 33"/>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9" name="Rectangles 18"/>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solidFill>
                  <a:srgbClr val="0070C0"/>
                </a:solidFill>
              </a:rPr>
              <a:t>U-Net architecture</a:t>
            </a:r>
            <a:endParaRPr lang="en-US">
              <a:solidFill>
                <a:srgbClr val="0070C0"/>
              </a:solidFill>
            </a:endParaRPr>
          </a:p>
        </p:txBody>
      </p:sp>
      <p:sp>
        <p:nvSpPr>
          <p:cNvPr id="14" name="Text Box 13"/>
          <p:cNvSpPr txBox="1"/>
          <p:nvPr/>
        </p:nvSpPr>
        <p:spPr>
          <a:xfrm>
            <a:off x="3390900" y="868680"/>
            <a:ext cx="2465070" cy="306705"/>
          </a:xfrm>
          <a:prstGeom prst="rect">
            <a:avLst/>
          </a:prstGeom>
          <a:noFill/>
        </p:spPr>
        <p:txBody>
          <a:bodyPr wrap="square" rtlCol="0">
            <a:spAutoFit/>
          </a:bodyPr>
          <a:p>
            <a:r>
              <a:rPr lang="en-US">
                <a:solidFill>
                  <a:srgbClr val="0070C0"/>
                </a:solidFill>
              </a:rPr>
              <a:t>SpecSenseNet architecture</a:t>
            </a:r>
            <a:endParaRPr lang="en-US">
              <a:solidFill>
                <a:srgbClr val="0070C0"/>
              </a:solidFill>
            </a:endParaRPr>
          </a:p>
        </p:txBody>
      </p:sp>
      <p:sp>
        <p:nvSpPr>
          <p:cNvPr id="18" name="Rectangles 17"/>
          <p:cNvSpPr/>
          <p:nvPr/>
        </p:nvSpPr>
        <p:spPr>
          <a:xfrm>
            <a:off x="5619115" y="7480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7" name="Text Box 26"/>
          <p:cNvSpPr txBox="1"/>
          <p:nvPr/>
        </p:nvSpPr>
        <p:spPr>
          <a:xfrm>
            <a:off x="7713345" y="2337435"/>
            <a:ext cx="4462145" cy="737235"/>
          </a:xfrm>
          <a:prstGeom prst="rect">
            <a:avLst/>
          </a:prstGeom>
          <a:noFill/>
        </p:spPr>
        <p:txBody>
          <a:bodyPr wrap="square" rtlCol="0">
            <a:spAutoFit/>
          </a:bodyPr>
          <a:p>
            <a:pPr algn="ctr"/>
            <a:r>
              <a:rPr lang="en-US">
                <a:solidFill>
                  <a:srgbClr val="FF0000"/>
                </a:solidFill>
              </a:rPr>
              <a:t>Recurrent residual convolution are used for pruning our network that determinate by dataset. It contribute to ignore unimportant features  </a:t>
            </a:r>
            <a:endParaRPr lang="en-US">
              <a:solidFill>
                <a:srgbClr val="FF0000"/>
              </a:solidFill>
            </a:endParaRPr>
          </a:p>
        </p:txBody>
      </p:sp>
      <p:pic>
        <p:nvPicPr>
          <p:cNvPr id="16" name="2384804F-3998-4D57-9195-F3826E402611-8"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1380" y="4030345"/>
            <a:ext cx="3288393" cy="261530"/>
          </a:xfrm>
          <a:prstGeom prst="rect">
            <a:avLst/>
          </a:prstGeom>
        </p:spPr>
      </p:pic>
      <p:sp>
        <p:nvSpPr>
          <p:cNvPr id="17" name="Rectangles 16"/>
          <p:cNvSpPr/>
          <p:nvPr/>
        </p:nvSpPr>
        <p:spPr>
          <a:xfrm>
            <a:off x="5619750" y="187261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8" name="Rectangles 27"/>
          <p:cNvSpPr/>
          <p:nvPr/>
        </p:nvSpPr>
        <p:spPr>
          <a:xfrm>
            <a:off x="5619750" y="299720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9" name="Rectangles 28"/>
          <p:cNvSpPr/>
          <p:nvPr/>
        </p:nvSpPr>
        <p:spPr>
          <a:xfrm>
            <a:off x="5619750" y="412178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Rectangles 29"/>
          <p:cNvSpPr/>
          <p:nvPr/>
        </p:nvSpPr>
        <p:spPr>
          <a:xfrm>
            <a:off x="5619115" y="523875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1" name="Rectangles 30"/>
          <p:cNvSpPr/>
          <p:nvPr/>
        </p:nvSpPr>
        <p:spPr>
          <a:xfrm>
            <a:off x="7336155" y="45707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2" name="Rectangles 31"/>
          <p:cNvSpPr/>
          <p:nvPr/>
        </p:nvSpPr>
        <p:spPr>
          <a:xfrm>
            <a:off x="7336155" y="329057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3" name="Rectangles 32"/>
          <p:cNvSpPr/>
          <p:nvPr/>
        </p:nvSpPr>
        <p:spPr>
          <a:xfrm>
            <a:off x="7336155" y="188341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4" name="Rectangles 33"/>
          <p:cNvSpPr/>
          <p:nvPr/>
        </p:nvSpPr>
        <p:spPr>
          <a:xfrm>
            <a:off x="7336155" y="6083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5" name="Rectangles 34"/>
          <p:cNvSpPr/>
          <p:nvPr/>
        </p:nvSpPr>
        <p:spPr>
          <a:xfrm>
            <a:off x="8413115" y="3994785"/>
            <a:ext cx="3512820" cy="3683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6" name="Straight Arrow Connector 35"/>
          <p:cNvCxnSpPr>
            <a:stCxn id="31" idx="0"/>
            <a:endCxn id="35" idx="1"/>
          </p:cNvCxnSpPr>
          <p:nvPr/>
        </p:nvCxnSpPr>
        <p:spPr>
          <a:xfrm flipV="1">
            <a:off x="7524750" y="4178935"/>
            <a:ext cx="888365" cy="3917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8" name="Text Box 3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22" name="Text Box 21"/>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2" name="Rectangles 21"/>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solidFill>
                  <a:srgbClr val="0070C0"/>
                </a:solidFill>
              </a:rPr>
              <a:t>U-Net architecture</a:t>
            </a:r>
            <a:endParaRPr lang="en-US">
              <a:solidFill>
                <a:srgbClr val="0070C0"/>
              </a:solidFill>
            </a:endParaRPr>
          </a:p>
        </p:txBody>
      </p:sp>
      <p:sp>
        <p:nvSpPr>
          <p:cNvPr id="14" name="Text Box 13"/>
          <p:cNvSpPr txBox="1"/>
          <p:nvPr/>
        </p:nvSpPr>
        <p:spPr>
          <a:xfrm>
            <a:off x="3390900" y="868680"/>
            <a:ext cx="2465070" cy="306705"/>
          </a:xfrm>
          <a:prstGeom prst="rect">
            <a:avLst/>
          </a:prstGeom>
          <a:noFill/>
        </p:spPr>
        <p:txBody>
          <a:bodyPr wrap="square" rtlCol="0">
            <a:spAutoFit/>
          </a:bodyPr>
          <a:p>
            <a:r>
              <a:rPr lang="en-US">
                <a:solidFill>
                  <a:srgbClr val="0070C0"/>
                </a:solidFill>
              </a:rPr>
              <a:t>SpecSenseNet architecture</a:t>
            </a:r>
            <a:endParaRPr lang="en-US">
              <a:solidFill>
                <a:srgbClr val="0070C0"/>
              </a:solidFill>
            </a:endParaRPr>
          </a:p>
        </p:txBody>
      </p:sp>
      <p:sp>
        <p:nvSpPr>
          <p:cNvPr id="16" name="Rectangles 15"/>
          <p:cNvSpPr/>
          <p:nvPr/>
        </p:nvSpPr>
        <p:spPr>
          <a:xfrm>
            <a:off x="6243320" y="1425575"/>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243320" y="25019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6193155" y="36576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9" name="Picture 18"/>
          <p:cNvPicPr/>
          <p:nvPr/>
        </p:nvPicPr>
        <p:blipFill>
          <a:blip r:embed="rId3"/>
        </p:blipFill>
        <p:spPr>
          <a:xfrm>
            <a:off x="8378190" y="593090"/>
            <a:ext cx="3401695" cy="1723390"/>
          </a:xfrm>
          <a:prstGeom prst="rect">
            <a:avLst/>
          </a:prstGeom>
        </p:spPr>
      </p:pic>
      <p:sp>
        <p:nvSpPr>
          <p:cNvPr id="21" name="Rectangles 20"/>
          <p:cNvSpPr/>
          <p:nvPr/>
        </p:nvSpPr>
        <p:spPr>
          <a:xfrm>
            <a:off x="8378190" y="593090"/>
            <a:ext cx="3593465" cy="17849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3" name="Straight Arrow Connector 22"/>
          <p:cNvCxnSpPr>
            <a:stCxn id="16" idx="3"/>
          </p:cNvCxnSpPr>
          <p:nvPr/>
        </p:nvCxnSpPr>
        <p:spPr>
          <a:xfrm>
            <a:off x="6871970" y="1592580"/>
            <a:ext cx="150812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7686040" y="2434590"/>
            <a:ext cx="4509770" cy="1383665"/>
          </a:xfrm>
          <a:prstGeom prst="rect">
            <a:avLst/>
          </a:prstGeom>
          <a:noFill/>
        </p:spPr>
        <p:txBody>
          <a:bodyPr wrap="square" rtlCol="0">
            <a:spAutoFit/>
          </a:bodyPr>
          <a:p>
            <a:pPr algn="ctr"/>
            <a:r>
              <a:rPr lang="en-US">
                <a:solidFill>
                  <a:srgbClr val="FF0000"/>
                </a:solidFill>
              </a:rPr>
              <a:t>Atrous </a:t>
            </a:r>
            <a:r>
              <a:rPr lang="en-US">
                <a:solidFill>
                  <a:srgbClr val="FF0000"/>
                </a:solidFill>
                <a:sym typeface="+mn-ea"/>
              </a:rPr>
              <a:t>spatial </a:t>
            </a:r>
            <a:r>
              <a:rPr lang="en-US">
                <a:solidFill>
                  <a:srgbClr val="FF0000"/>
                </a:solidFill>
              </a:rPr>
              <a:t> pyramid pooling modules are injected into skip connection wires to feature in multiple receptive feild sizes. It help our network retain general information of input image during encoder process and pass it to decoder process directly. As a result, the general importance information is remained correctly</a:t>
            </a:r>
            <a:endParaRPr lang="en-US">
              <a:solidFill>
                <a:srgbClr val="FF0000"/>
              </a:solidFill>
            </a:endParaRPr>
          </a:p>
        </p:txBody>
      </p:sp>
      <p:pic>
        <p:nvPicPr>
          <p:cNvPr id="26" name="2384804F-3998-4D57-9195-F3826E402611-5" descr="C:/Users/VST-Student/AppData/Local/Temp/wpp.vHkyrp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5685" y="4368165"/>
            <a:ext cx="3481161" cy="260804"/>
          </a:xfrm>
          <a:prstGeom prst="rect">
            <a:avLst/>
          </a:prstGeom>
        </p:spPr>
      </p:pic>
      <p:pic>
        <p:nvPicPr>
          <p:cNvPr id="27" name="2384804F-3998-4D57-9195-F3826E402611-6" descr="C:/Users/VST-Student/AppData/Local/Temp/wpp.uyRLRXwp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375" y="4658360"/>
            <a:ext cx="2154287" cy="260985"/>
          </a:xfrm>
          <a:prstGeom prst="rect">
            <a:avLst/>
          </a:prstGeom>
        </p:spPr>
      </p:pic>
      <p:pic>
        <p:nvPicPr>
          <p:cNvPr id="28" name="2384804F-3998-4D57-9195-F3826E402611-7" descr="wpp"/>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470" y="4948555"/>
            <a:ext cx="2188482" cy="263188"/>
          </a:xfrm>
          <a:prstGeom prst="rect">
            <a:avLst/>
          </a:prstGeom>
        </p:spPr>
      </p:pic>
      <p:sp>
        <p:nvSpPr>
          <p:cNvPr id="29" name="Rectangles 28"/>
          <p:cNvSpPr/>
          <p:nvPr/>
        </p:nvSpPr>
        <p:spPr>
          <a:xfrm>
            <a:off x="8610600" y="4220210"/>
            <a:ext cx="3581400" cy="107886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0" name="Straight Arrow Connector 29"/>
          <p:cNvCxnSpPr>
            <a:stCxn id="18" idx="3"/>
            <a:endCxn id="29" idx="1"/>
          </p:cNvCxnSpPr>
          <p:nvPr/>
        </p:nvCxnSpPr>
        <p:spPr>
          <a:xfrm>
            <a:off x="6821805" y="3824605"/>
            <a:ext cx="1788795" cy="9353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2" name="Text Box 31"/>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3" name="Text Box 32"/>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3" name="Rectangles 2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solidFill>
                  <a:srgbClr val="0070C0"/>
                </a:solidFill>
              </a:rPr>
              <a:t>U-Net architecture</a:t>
            </a:r>
            <a:endParaRPr lang="en-US">
              <a:solidFill>
                <a:srgbClr val="0070C0"/>
              </a:solidFill>
            </a:endParaRPr>
          </a:p>
        </p:txBody>
      </p:sp>
      <p:sp>
        <p:nvSpPr>
          <p:cNvPr id="14" name="Text Box 13"/>
          <p:cNvSpPr txBox="1"/>
          <p:nvPr/>
        </p:nvSpPr>
        <p:spPr>
          <a:xfrm>
            <a:off x="3390900" y="868680"/>
            <a:ext cx="2465070" cy="306705"/>
          </a:xfrm>
          <a:prstGeom prst="rect">
            <a:avLst/>
          </a:prstGeom>
          <a:noFill/>
        </p:spPr>
        <p:txBody>
          <a:bodyPr wrap="square" rtlCol="0">
            <a:spAutoFit/>
          </a:bodyPr>
          <a:p>
            <a:r>
              <a:rPr lang="en-US">
                <a:solidFill>
                  <a:srgbClr val="0070C0"/>
                </a:solidFill>
              </a:rPr>
              <a:t>SpecSenseNet architecture</a:t>
            </a:r>
            <a:endParaRPr lang="en-US">
              <a:solidFill>
                <a:srgbClr val="0070C0"/>
              </a:solidFill>
            </a:endParaRPr>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Text Box 15"/>
          <p:cNvSpPr txBox="1"/>
          <p:nvPr/>
        </p:nvSpPr>
        <p:spPr>
          <a:xfrm>
            <a:off x="7705725" y="2465705"/>
            <a:ext cx="4469130" cy="953135"/>
          </a:xfrm>
          <a:prstGeom prst="rect">
            <a:avLst/>
          </a:prstGeom>
          <a:noFill/>
        </p:spPr>
        <p:txBody>
          <a:bodyPr wrap="square" rtlCol="0">
            <a:spAutoFit/>
          </a:bodyPr>
          <a:p>
            <a:pPr algn="ctr"/>
            <a:r>
              <a:rPr lang="en-US">
                <a:solidFill>
                  <a:srgbClr val="FF0000"/>
                </a:solidFill>
              </a:rPr>
              <a:t>After improvement, we successfully reduce the number of parameter for SpecSenseNet. the model's efficiency, generalizability, and ease of deployment are enhanced, leveraging state-of-the-art approaches</a:t>
            </a:r>
            <a:endParaRPr lang="en-US">
              <a:solidFill>
                <a:srgbClr val="FF0000"/>
              </a:solidFill>
            </a:endParaRPr>
          </a:p>
        </p:txBody>
      </p:sp>
      <p:sp>
        <p:nvSpPr>
          <p:cNvPr id="17" name="Text Box 1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18" name="Text Box 1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19" name="Rectangles 18"/>
          <p:cNvSpPr/>
          <p:nvPr/>
        </p:nvSpPr>
        <p:spPr>
          <a:xfrm>
            <a:off x="2152015" y="5942330"/>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8773160" y="5941695"/>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1" name="Straight Arrow Connector 20"/>
          <p:cNvCxnSpPr>
            <a:stCxn id="19" idx="3"/>
            <a:endCxn id="20" idx="1"/>
          </p:cNvCxnSpPr>
          <p:nvPr/>
        </p:nvCxnSpPr>
        <p:spPr>
          <a:xfrm flipV="1">
            <a:off x="3775075" y="6065520"/>
            <a:ext cx="4998085" cy="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932555" y="5553075"/>
            <a:ext cx="1994535" cy="306705"/>
          </a:xfrm>
          <a:prstGeom prst="rect">
            <a:avLst/>
          </a:prstGeom>
          <a:noFill/>
        </p:spPr>
        <p:txBody>
          <a:bodyPr wrap="square" rtlCol="0">
            <a:spAutoFit/>
          </a:bodyPr>
          <a:p>
            <a:r>
              <a:rPr lang="en-US">
                <a:solidFill>
                  <a:srgbClr val="FF0000"/>
                </a:solidFill>
              </a:rPr>
              <a:t>Reducing by 23.5M</a:t>
            </a:r>
            <a:endParaRPr lang="en-US">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custDataLst>
              <p:tags r:id="rId1"/>
            </p:custDataLst>
          </p:nvPr>
        </p:nvPicPr>
        <p:blipFill>
          <a:blip r:embed="rId2"/>
          <a:stretch>
            <a:fillRect/>
          </a:stretch>
        </p:blipFill>
        <p:spPr>
          <a:xfrm>
            <a:off x="2973705" y="470535"/>
            <a:ext cx="975360" cy="97536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4265930" y="470535"/>
            <a:ext cx="975360" cy="975360"/>
          </a:xfrm>
          <a:prstGeom prst="rect">
            <a:avLst/>
          </a:prstGeom>
        </p:spPr>
      </p:pic>
      <p:pic>
        <p:nvPicPr>
          <p:cNvPr id="8" name="Picture 7"/>
          <p:cNvPicPr>
            <a:picLocks noChangeAspect="1"/>
          </p:cNvPicPr>
          <p:nvPr>
            <p:custDataLst>
              <p:tags r:id="rId5"/>
            </p:custDataLst>
          </p:nvPr>
        </p:nvPicPr>
        <p:blipFill>
          <a:blip r:embed="rId6"/>
          <a:stretch>
            <a:fillRect/>
          </a:stretch>
        </p:blipFill>
        <p:spPr>
          <a:xfrm>
            <a:off x="5629910" y="470535"/>
            <a:ext cx="975360" cy="975360"/>
          </a:xfrm>
          <a:prstGeom prst="rect">
            <a:avLst/>
          </a:prstGeom>
        </p:spPr>
      </p:pic>
      <p:pic>
        <p:nvPicPr>
          <p:cNvPr id="11" name="Picture 10"/>
          <p:cNvPicPr>
            <a:picLocks noChangeAspect="1"/>
          </p:cNvPicPr>
          <p:nvPr>
            <p:custDataLst>
              <p:tags r:id="rId7"/>
            </p:custDataLst>
          </p:nvPr>
        </p:nvPicPr>
        <p:blipFill>
          <a:blip r:embed="rId8"/>
          <a:stretch>
            <a:fillRect/>
          </a:stretch>
        </p:blipFill>
        <p:spPr>
          <a:xfrm>
            <a:off x="6993890" y="470535"/>
            <a:ext cx="975360" cy="975360"/>
          </a:xfrm>
          <a:prstGeom prst="rect">
            <a:avLst/>
          </a:prstGeom>
        </p:spPr>
      </p:pic>
      <p:pic>
        <p:nvPicPr>
          <p:cNvPr id="13" name="Picture 12"/>
          <p:cNvPicPr>
            <a:picLocks noChangeAspect="1"/>
          </p:cNvPicPr>
          <p:nvPr>
            <p:custDataLst>
              <p:tags r:id="rId9"/>
            </p:custDataLst>
          </p:nvPr>
        </p:nvPicPr>
        <p:blipFill>
          <a:blip r:embed="rId10"/>
          <a:stretch>
            <a:fillRect/>
          </a:stretch>
        </p:blipFill>
        <p:spPr>
          <a:xfrm>
            <a:off x="8357870" y="470535"/>
            <a:ext cx="975360" cy="975360"/>
          </a:xfrm>
          <a:prstGeom prst="rect">
            <a:avLst/>
          </a:prstGeom>
        </p:spPr>
      </p:pic>
      <p:pic>
        <p:nvPicPr>
          <p:cNvPr id="14" name="Picture 13"/>
          <p:cNvPicPr>
            <a:picLocks noChangeAspect="1"/>
          </p:cNvPicPr>
          <p:nvPr>
            <p:custDataLst>
              <p:tags r:id="rId11"/>
            </p:custDataLst>
          </p:nvPr>
        </p:nvPicPr>
        <p:blipFill>
          <a:blip r:embed="rId12"/>
          <a:stretch>
            <a:fillRect/>
          </a:stretch>
        </p:blipFill>
        <p:spPr>
          <a:xfrm>
            <a:off x="9721850" y="470535"/>
            <a:ext cx="975360" cy="975360"/>
          </a:xfrm>
          <a:prstGeom prst="rect">
            <a:avLst/>
          </a:prstGeom>
        </p:spPr>
      </p:pic>
      <p:pic>
        <p:nvPicPr>
          <p:cNvPr id="15" name="Picture 14"/>
          <p:cNvPicPr>
            <a:picLocks noChangeAspect="1"/>
          </p:cNvPicPr>
          <p:nvPr>
            <p:custDataLst>
              <p:tags r:id="rId13"/>
            </p:custDataLst>
          </p:nvPr>
        </p:nvPicPr>
        <p:blipFill>
          <a:blip r:embed="rId14"/>
          <a:stretch>
            <a:fillRect/>
          </a:stretch>
        </p:blipFill>
        <p:spPr>
          <a:xfrm>
            <a:off x="11085830" y="470535"/>
            <a:ext cx="975360" cy="975360"/>
          </a:xfrm>
          <a:prstGeom prst="rect">
            <a:avLst/>
          </a:prstGeom>
        </p:spPr>
      </p:pic>
      <p:sp>
        <p:nvSpPr>
          <p:cNvPr id="19" name="Text Box 18"/>
          <p:cNvSpPr txBox="1"/>
          <p:nvPr/>
        </p:nvSpPr>
        <p:spPr>
          <a:xfrm>
            <a:off x="313690" y="850265"/>
            <a:ext cx="2218055" cy="521970"/>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Overlapping 5G &amp; 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pic>
        <p:nvPicPr>
          <p:cNvPr id="20" name="Picture 19"/>
          <p:cNvPicPr>
            <a:picLocks noChangeAspect="1"/>
          </p:cNvPicPr>
          <p:nvPr>
            <p:custDataLst>
              <p:tags r:id="rId15"/>
            </p:custDataLst>
          </p:nvPr>
        </p:nvPicPr>
        <p:blipFill>
          <a:blip r:embed="rId16"/>
          <a:stretch>
            <a:fillRect/>
          </a:stretch>
        </p:blipFill>
        <p:spPr>
          <a:xfrm>
            <a:off x="2954655" y="1490345"/>
            <a:ext cx="975360" cy="975360"/>
          </a:xfrm>
          <a:prstGeom prst="rect">
            <a:avLst/>
          </a:prstGeom>
        </p:spPr>
      </p:pic>
      <p:pic>
        <p:nvPicPr>
          <p:cNvPr id="21" name="Picture 20"/>
          <p:cNvPicPr>
            <a:picLocks noChangeAspect="1"/>
          </p:cNvPicPr>
          <p:nvPr>
            <p:custDataLst>
              <p:tags r:id="rId17"/>
            </p:custDataLst>
          </p:nvPr>
        </p:nvPicPr>
        <p:blipFill>
          <a:blip r:embed="rId18"/>
          <a:stretch>
            <a:fillRect/>
          </a:stretch>
        </p:blipFill>
        <p:spPr>
          <a:xfrm>
            <a:off x="4267835" y="1517650"/>
            <a:ext cx="975360" cy="975360"/>
          </a:xfrm>
          <a:prstGeom prst="rect">
            <a:avLst/>
          </a:prstGeom>
        </p:spPr>
      </p:pic>
      <p:pic>
        <p:nvPicPr>
          <p:cNvPr id="22" name="Picture 21"/>
          <p:cNvPicPr>
            <a:picLocks noChangeAspect="1"/>
          </p:cNvPicPr>
          <p:nvPr>
            <p:custDataLst>
              <p:tags r:id="rId19"/>
            </p:custDataLst>
          </p:nvPr>
        </p:nvPicPr>
        <p:blipFill>
          <a:blip r:embed="rId20"/>
          <a:stretch>
            <a:fillRect/>
          </a:stretch>
        </p:blipFill>
        <p:spPr>
          <a:xfrm>
            <a:off x="5631815" y="1517650"/>
            <a:ext cx="975360" cy="975360"/>
          </a:xfrm>
          <a:prstGeom prst="rect">
            <a:avLst/>
          </a:prstGeom>
        </p:spPr>
      </p:pic>
      <p:pic>
        <p:nvPicPr>
          <p:cNvPr id="23" name="Picture 22"/>
          <p:cNvPicPr>
            <a:picLocks noChangeAspect="1"/>
          </p:cNvPicPr>
          <p:nvPr>
            <p:custDataLst>
              <p:tags r:id="rId21"/>
            </p:custDataLst>
          </p:nvPr>
        </p:nvPicPr>
        <p:blipFill>
          <a:blip r:embed="rId22"/>
          <a:stretch>
            <a:fillRect/>
          </a:stretch>
        </p:blipFill>
        <p:spPr>
          <a:xfrm>
            <a:off x="6974205" y="1489710"/>
            <a:ext cx="975360" cy="975360"/>
          </a:xfrm>
          <a:prstGeom prst="rect">
            <a:avLst/>
          </a:prstGeom>
        </p:spPr>
      </p:pic>
      <p:pic>
        <p:nvPicPr>
          <p:cNvPr id="24" name="Picture 23"/>
          <p:cNvPicPr>
            <a:picLocks noChangeAspect="1"/>
          </p:cNvPicPr>
          <p:nvPr>
            <p:custDataLst>
              <p:tags r:id="rId23"/>
            </p:custDataLst>
          </p:nvPr>
        </p:nvPicPr>
        <p:blipFill>
          <a:blip r:embed="rId24"/>
          <a:stretch>
            <a:fillRect/>
          </a:stretch>
        </p:blipFill>
        <p:spPr>
          <a:xfrm>
            <a:off x="8359775" y="1517650"/>
            <a:ext cx="975360" cy="975360"/>
          </a:xfrm>
          <a:prstGeom prst="rect">
            <a:avLst/>
          </a:prstGeom>
        </p:spPr>
      </p:pic>
      <p:pic>
        <p:nvPicPr>
          <p:cNvPr id="25" name="Picture 24"/>
          <p:cNvPicPr>
            <a:picLocks noChangeAspect="1"/>
          </p:cNvPicPr>
          <p:nvPr>
            <p:custDataLst>
              <p:tags r:id="rId25"/>
            </p:custDataLst>
          </p:nvPr>
        </p:nvPicPr>
        <p:blipFill>
          <a:blip r:embed="rId26"/>
          <a:stretch>
            <a:fillRect/>
          </a:stretch>
        </p:blipFill>
        <p:spPr>
          <a:xfrm>
            <a:off x="9721850" y="1517650"/>
            <a:ext cx="975360" cy="975360"/>
          </a:xfrm>
          <a:prstGeom prst="rect">
            <a:avLst/>
          </a:prstGeom>
        </p:spPr>
      </p:pic>
      <p:pic>
        <p:nvPicPr>
          <p:cNvPr id="26" name="Picture 25"/>
          <p:cNvPicPr>
            <a:picLocks noChangeAspect="1"/>
          </p:cNvPicPr>
          <p:nvPr>
            <p:custDataLst>
              <p:tags r:id="rId27"/>
            </p:custDataLst>
          </p:nvPr>
        </p:nvPicPr>
        <p:blipFill>
          <a:blip r:embed="rId28"/>
          <a:stretch>
            <a:fillRect/>
          </a:stretch>
        </p:blipFill>
        <p:spPr>
          <a:xfrm>
            <a:off x="11087735" y="1517650"/>
            <a:ext cx="975360" cy="975360"/>
          </a:xfrm>
          <a:prstGeom prst="rect">
            <a:avLst/>
          </a:prstGeom>
        </p:spPr>
      </p:pic>
      <p:pic>
        <p:nvPicPr>
          <p:cNvPr id="28" name="Picture 27"/>
          <p:cNvPicPr>
            <a:picLocks noChangeAspect="1"/>
          </p:cNvPicPr>
          <p:nvPr>
            <p:custDataLst>
              <p:tags r:id="rId29"/>
            </p:custDataLst>
          </p:nvPr>
        </p:nvPicPr>
        <p:blipFill>
          <a:blip r:embed="rId30"/>
          <a:stretch>
            <a:fillRect/>
          </a:stretch>
        </p:blipFill>
        <p:spPr>
          <a:xfrm>
            <a:off x="2952750" y="2564765"/>
            <a:ext cx="975360" cy="975360"/>
          </a:xfrm>
          <a:prstGeom prst="rect">
            <a:avLst/>
          </a:prstGeom>
        </p:spPr>
      </p:pic>
      <p:pic>
        <p:nvPicPr>
          <p:cNvPr id="29" name="Picture 28"/>
          <p:cNvPicPr>
            <a:picLocks noChangeAspect="1"/>
          </p:cNvPicPr>
          <p:nvPr>
            <p:custDataLst>
              <p:tags r:id="rId31"/>
            </p:custDataLst>
          </p:nvPr>
        </p:nvPicPr>
        <p:blipFill>
          <a:blip r:embed="rId32"/>
          <a:stretch>
            <a:fillRect/>
          </a:stretch>
        </p:blipFill>
        <p:spPr>
          <a:xfrm>
            <a:off x="4265930" y="2564765"/>
            <a:ext cx="975360" cy="975360"/>
          </a:xfrm>
          <a:prstGeom prst="rect">
            <a:avLst/>
          </a:prstGeom>
        </p:spPr>
      </p:pic>
      <p:pic>
        <p:nvPicPr>
          <p:cNvPr id="30" name="Picture 29"/>
          <p:cNvPicPr>
            <a:picLocks noChangeAspect="1"/>
          </p:cNvPicPr>
          <p:nvPr>
            <p:custDataLst>
              <p:tags r:id="rId33"/>
            </p:custDataLst>
          </p:nvPr>
        </p:nvPicPr>
        <p:blipFill>
          <a:blip r:embed="rId34"/>
          <a:stretch>
            <a:fillRect/>
          </a:stretch>
        </p:blipFill>
        <p:spPr>
          <a:xfrm>
            <a:off x="5629910" y="2593340"/>
            <a:ext cx="975360" cy="975360"/>
          </a:xfrm>
          <a:prstGeom prst="rect">
            <a:avLst/>
          </a:prstGeom>
        </p:spPr>
      </p:pic>
      <p:pic>
        <p:nvPicPr>
          <p:cNvPr id="31" name="Picture 30"/>
          <p:cNvPicPr>
            <a:picLocks noChangeAspect="1"/>
          </p:cNvPicPr>
          <p:nvPr>
            <p:custDataLst>
              <p:tags r:id="rId35"/>
            </p:custDataLst>
          </p:nvPr>
        </p:nvPicPr>
        <p:blipFill>
          <a:blip r:embed="rId36"/>
          <a:stretch>
            <a:fillRect/>
          </a:stretch>
        </p:blipFill>
        <p:spPr>
          <a:xfrm>
            <a:off x="6993890" y="2565400"/>
            <a:ext cx="975360" cy="975360"/>
          </a:xfrm>
          <a:prstGeom prst="rect">
            <a:avLst/>
          </a:prstGeom>
        </p:spPr>
      </p:pic>
      <p:pic>
        <p:nvPicPr>
          <p:cNvPr id="32" name="Picture 31"/>
          <p:cNvPicPr>
            <a:picLocks noChangeAspect="1"/>
          </p:cNvPicPr>
          <p:nvPr>
            <p:custDataLst>
              <p:tags r:id="rId37"/>
            </p:custDataLst>
          </p:nvPr>
        </p:nvPicPr>
        <p:blipFill>
          <a:blip r:embed="rId38"/>
          <a:stretch>
            <a:fillRect/>
          </a:stretch>
        </p:blipFill>
        <p:spPr>
          <a:xfrm>
            <a:off x="8357870" y="2565400"/>
            <a:ext cx="975360" cy="975360"/>
          </a:xfrm>
          <a:prstGeom prst="rect">
            <a:avLst/>
          </a:prstGeom>
        </p:spPr>
      </p:pic>
      <p:pic>
        <p:nvPicPr>
          <p:cNvPr id="33" name="Picture 32"/>
          <p:cNvPicPr>
            <a:picLocks noChangeAspect="1"/>
          </p:cNvPicPr>
          <p:nvPr>
            <p:custDataLst>
              <p:tags r:id="rId39"/>
            </p:custDataLst>
          </p:nvPr>
        </p:nvPicPr>
        <p:blipFill>
          <a:blip r:embed="rId40"/>
          <a:stretch>
            <a:fillRect/>
          </a:stretch>
        </p:blipFill>
        <p:spPr>
          <a:xfrm>
            <a:off x="9721850" y="2564765"/>
            <a:ext cx="975360" cy="975360"/>
          </a:xfrm>
          <a:prstGeom prst="rect">
            <a:avLst/>
          </a:prstGeom>
        </p:spPr>
      </p:pic>
      <p:pic>
        <p:nvPicPr>
          <p:cNvPr id="34" name="Picture 33"/>
          <p:cNvPicPr>
            <a:picLocks noChangeAspect="1"/>
          </p:cNvPicPr>
          <p:nvPr>
            <p:custDataLst>
              <p:tags r:id="rId41"/>
            </p:custDataLst>
          </p:nvPr>
        </p:nvPicPr>
        <p:blipFill>
          <a:blip r:embed="rId42"/>
          <a:stretch>
            <a:fillRect/>
          </a:stretch>
        </p:blipFill>
        <p:spPr>
          <a:xfrm>
            <a:off x="11085830" y="2564765"/>
            <a:ext cx="975360" cy="975360"/>
          </a:xfrm>
          <a:prstGeom prst="rect">
            <a:avLst/>
          </a:prstGeom>
        </p:spPr>
      </p:pic>
      <p:sp>
        <p:nvSpPr>
          <p:cNvPr id="36" name="Text Box 35"/>
          <p:cNvSpPr txBox="1"/>
          <p:nvPr/>
        </p:nvSpPr>
        <p:spPr>
          <a:xfrm>
            <a:off x="318770" y="1823720"/>
            <a:ext cx="219837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5G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7" name="Text Box 36"/>
          <p:cNvSpPr txBox="1"/>
          <p:nvPr/>
        </p:nvSpPr>
        <p:spPr>
          <a:xfrm>
            <a:off x="318770" y="2800985"/>
            <a:ext cx="227838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8" name="Text Box 37"/>
          <p:cNvSpPr txBox="1"/>
          <p:nvPr/>
        </p:nvSpPr>
        <p:spPr>
          <a:xfrm>
            <a:off x="3077845" y="3568700"/>
            <a:ext cx="652780" cy="306705"/>
          </a:xfrm>
          <a:prstGeom prst="rect">
            <a:avLst/>
          </a:prstGeom>
          <a:noFill/>
        </p:spPr>
        <p:txBody>
          <a:bodyPr wrap="square" rtlCol="0">
            <a:spAutoFit/>
          </a:bodyPr>
          <a:p>
            <a:r>
              <a:rPr lang="en-US" b="1">
                <a:solidFill>
                  <a:srgbClr val="FF0000"/>
                </a:solidFill>
              </a:rPr>
              <a:t>0 dB</a:t>
            </a:r>
            <a:endParaRPr lang="en-US" b="1">
              <a:solidFill>
                <a:srgbClr val="FF0000"/>
              </a:solidFill>
            </a:endParaRPr>
          </a:p>
        </p:txBody>
      </p:sp>
      <p:sp>
        <p:nvSpPr>
          <p:cNvPr id="39" name="Text Box 38"/>
          <p:cNvSpPr txBox="1"/>
          <p:nvPr/>
        </p:nvSpPr>
        <p:spPr>
          <a:xfrm>
            <a:off x="4370070" y="3568700"/>
            <a:ext cx="652780"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40" name="Text Box 39"/>
          <p:cNvSpPr txBox="1"/>
          <p:nvPr/>
        </p:nvSpPr>
        <p:spPr>
          <a:xfrm>
            <a:off x="5784215" y="3568700"/>
            <a:ext cx="763905" cy="306705"/>
          </a:xfrm>
          <a:prstGeom prst="rect">
            <a:avLst/>
          </a:prstGeom>
          <a:noFill/>
        </p:spPr>
        <p:txBody>
          <a:bodyPr wrap="square" rtlCol="0">
            <a:spAutoFit/>
          </a:bodyPr>
          <a:p>
            <a:r>
              <a:rPr lang="en-US" b="1">
                <a:solidFill>
                  <a:srgbClr val="FF0000"/>
                </a:solidFill>
              </a:rPr>
              <a:t>10 dB</a:t>
            </a:r>
            <a:endParaRPr lang="en-US" b="1">
              <a:solidFill>
                <a:srgbClr val="FF0000"/>
              </a:solidFill>
            </a:endParaRPr>
          </a:p>
        </p:txBody>
      </p:sp>
      <p:sp>
        <p:nvSpPr>
          <p:cNvPr id="41" name="Text Box 40"/>
          <p:cNvSpPr txBox="1"/>
          <p:nvPr/>
        </p:nvSpPr>
        <p:spPr>
          <a:xfrm>
            <a:off x="7076440" y="3568700"/>
            <a:ext cx="775335"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42" name="Text Box 41"/>
          <p:cNvSpPr txBox="1"/>
          <p:nvPr/>
        </p:nvSpPr>
        <p:spPr>
          <a:xfrm>
            <a:off x="8490585" y="3568700"/>
            <a:ext cx="748030" cy="306705"/>
          </a:xfrm>
          <a:prstGeom prst="rect">
            <a:avLst/>
          </a:prstGeom>
          <a:noFill/>
        </p:spPr>
        <p:txBody>
          <a:bodyPr wrap="square" rtlCol="0">
            <a:spAutoFit/>
          </a:bodyPr>
          <a:p>
            <a:r>
              <a:rPr lang="en-US" b="1">
                <a:solidFill>
                  <a:srgbClr val="FF0000"/>
                </a:solidFill>
              </a:rPr>
              <a:t>20 dB</a:t>
            </a:r>
            <a:endParaRPr lang="en-US" b="1">
              <a:solidFill>
                <a:srgbClr val="FF0000"/>
              </a:solidFill>
            </a:endParaRPr>
          </a:p>
        </p:txBody>
      </p:sp>
      <p:sp>
        <p:nvSpPr>
          <p:cNvPr id="43" name="Text Box 42"/>
          <p:cNvSpPr txBox="1"/>
          <p:nvPr/>
        </p:nvSpPr>
        <p:spPr>
          <a:xfrm>
            <a:off x="9782810" y="3568700"/>
            <a:ext cx="854075" cy="306705"/>
          </a:xfrm>
          <a:prstGeom prst="rect">
            <a:avLst/>
          </a:prstGeom>
          <a:noFill/>
        </p:spPr>
        <p:txBody>
          <a:bodyPr wrap="square" rtlCol="0">
            <a:spAutoFit/>
          </a:bodyPr>
          <a:p>
            <a:r>
              <a:rPr lang="en-US" b="1">
                <a:solidFill>
                  <a:srgbClr val="FF0000"/>
                </a:solidFill>
              </a:rPr>
              <a:t>25 dB</a:t>
            </a:r>
            <a:endParaRPr lang="en-US" b="1">
              <a:solidFill>
                <a:srgbClr val="FF0000"/>
              </a:solidFill>
            </a:endParaRPr>
          </a:p>
        </p:txBody>
      </p:sp>
      <p:sp>
        <p:nvSpPr>
          <p:cNvPr id="44" name="Text Box 43"/>
          <p:cNvSpPr txBox="1"/>
          <p:nvPr/>
        </p:nvSpPr>
        <p:spPr>
          <a:xfrm>
            <a:off x="11196955" y="3568700"/>
            <a:ext cx="840105"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60" name="Text Box 59"/>
          <p:cNvSpPr txBox="1"/>
          <p:nvPr/>
        </p:nvSpPr>
        <p:spPr>
          <a:xfrm>
            <a:off x="19685" y="429895"/>
            <a:ext cx="3317875" cy="337185"/>
          </a:xfrm>
          <a:prstGeom prst="rect">
            <a:avLst/>
          </a:prstGeom>
          <a:noFill/>
        </p:spPr>
        <p:txBody>
          <a:bodyPr wrap="square" rtlCol="0">
            <a:spAutoFit/>
          </a:bodyPr>
          <a:p>
            <a:r>
              <a:rPr lang="en-US" sz="1600" b="1"/>
              <a:t>Dataset Information</a:t>
            </a:r>
            <a:endParaRPr lang="en-US" sz="1600" b="1"/>
          </a:p>
        </p:txBody>
      </p:sp>
      <p:graphicFrame>
        <p:nvGraphicFramePr>
          <p:cNvPr id="61" name="Table 60"/>
          <p:cNvGraphicFramePr/>
          <p:nvPr/>
        </p:nvGraphicFramePr>
        <p:xfrm>
          <a:off x="1828800" y="4511675"/>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62" name="Text Box 61"/>
          <p:cNvSpPr txBox="1"/>
          <p:nvPr/>
        </p:nvSpPr>
        <p:spPr>
          <a:xfrm>
            <a:off x="1828800" y="4112895"/>
            <a:ext cx="3034030" cy="398780"/>
          </a:xfrm>
          <a:prstGeom prst="rect">
            <a:avLst/>
          </a:prstGeom>
          <a:noFill/>
        </p:spPr>
        <p:txBody>
          <a:bodyPr wrap="square" rtlCol="0">
            <a:spAutoFit/>
          </a:bodyPr>
          <a:p>
            <a:r>
              <a:rPr lang="en-US" sz="2000"/>
              <a:t>Dataset information</a:t>
            </a:r>
            <a:endParaRPr lang="en-US" sz="20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3" name="Picture 12"/>
          <p:cNvPicPr/>
          <p:nvPr/>
        </p:nvPicPr>
        <p:blipFill>
          <a:blip r:embed="rId1"/>
        </p:blipFill>
        <p:spPr>
          <a:xfrm>
            <a:off x="10520045" y="429895"/>
            <a:ext cx="1598295" cy="836295"/>
          </a:xfrm>
          <a:prstGeom prst="rect">
            <a:avLst/>
          </a:prstGeom>
        </p:spPr>
      </p:pic>
      <p:sp>
        <p:nvSpPr>
          <p:cNvPr id="7" name="Text Box 6"/>
          <p:cNvSpPr txBox="1"/>
          <p:nvPr/>
        </p:nvSpPr>
        <p:spPr>
          <a:xfrm>
            <a:off x="7178040" y="3508375"/>
            <a:ext cx="4593590" cy="1168400"/>
          </a:xfrm>
          <a:prstGeom prst="rect">
            <a:avLst/>
          </a:prstGeom>
          <a:noFill/>
        </p:spPr>
        <p:txBody>
          <a:bodyPr wrap="square" rtlCol="0">
            <a:spAutoFit/>
          </a:bodyPr>
          <a:p>
            <a:pPr algn="ctr"/>
            <a:r>
              <a:rPr lang="en-US">
                <a:solidFill>
                  <a:srgbClr val="FF0000"/>
                </a:solidFill>
              </a:rPr>
              <a:t>In term of evaluation, we use Matlab to train and evaluate the deep learning networks. On the other hand, the datasets are generated from 5G &amp; LTE tool box, which help our simulate real 5G &amp; LTE signals under various noise density (difference SNR)</a:t>
            </a:r>
            <a:endParaRPr lang="en-US">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
        <p:nvSpPr>
          <p:cNvPr id="15" name="Oval 14"/>
          <p:cNvSpPr/>
          <p:nvPr/>
        </p:nvSpPr>
        <p:spPr>
          <a:xfrm>
            <a:off x="1800860" y="3008630"/>
            <a:ext cx="1669415" cy="2209165"/>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6" name="Text Box 15"/>
          <p:cNvSpPr txBox="1"/>
          <p:nvPr/>
        </p:nvSpPr>
        <p:spPr>
          <a:xfrm>
            <a:off x="6929755" y="5217795"/>
            <a:ext cx="4818380" cy="521970"/>
          </a:xfrm>
          <a:prstGeom prst="rect">
            <a:avLst/>
          </a:prstGeom>
          <a:noFill/>
        </p:spPr>
        <p:txBody>
          <a:bodyPr wrap="square" rtlCol="0">
            <a:spAutoFit/>
          </a:bodyPr>
          <a:p>
            <a:r>
              <a:rPr lang="en-US">
                <a:solidFill>
                  <a:srgbClr val="FF0000"/>
                </a:solidFill>
              </a:rPr>
              <a:t>We divide dataset into 80% for training, 10% for validation, and 10% for testing from 1,500 images </a:t>
            </a:r>
            <a:r>
              <a:rPr lang="en-US">
                <a:solidFill>
                  <a:srgbClr val="FF0000"/>
                </a:solidFill>
                <a:sym typeface="+mn-ea"/>
              </a:rPr>
              <a:t>ramdomly</a:t>
            </a:r>
            <a:r>
              <a:rPr lang="en-US">
                <a:solidFill>
                  <a:srgbClr val="FF0000"/>
                </a:solidFill>
              </a:rPr>
              <a:t>.</a:t>
            </a:r>
            <a:endParaRPr lang="en-US">
              <a:solidFill>
                <a:srgbClr val="FF0000"/>
              </a:solidFill>
            </a:endParaRPr>
          </a:p>
        </p:txBody>
      </p:sp>
      <p:cxnSp>
        <p:nvCxnSpPr>
          <p:cNvPr id="17" name="Straight Arrow Connector 16"/>
          <p:cNvCxnSpPr/>
          <p:nvPr/>
        </p:nvCxnSpPr>
        <p:spPr>
          <a:xfrm flipH="1" flipV="1">
            <a:off x="3225800" y="4894580"/>
            <a:ext cx="3703955" cy="5842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455295" y="2967990"/>
            <a:ext cx="3803015" cy="2858770"/>
          </a:xfrm>
          <a:prstGeom prst="rect">
            <a:avLst/>
          </a:prstGeom>
          <a:noFill/>
        </p:spPr>
        <p:txBody>
          <a:bodyPr wrap="square" rtlCol="0">
            <a:noAutofit/>
          </a:bodyPr>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Introduction</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Contribution </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Methodology</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Proposal model</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Evaluation result</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Conclusion</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endParaRPr lang="en-US" sz="2800">
              <a:solidFill>
                <a:schemeClr val="tx1"/>
              </a:solidFill>
              <a:effectLst>
                <a:outerShdw blurRad="38100" dist="19050" dir="2700000" algn="tl" rotWithShape="0">
                  <a:schemeClr val="dk1">
                    <a:alpha val="40000"/>
                  </a:schemeClr>
                </a:outerShdw>
              </a:effectLst>
            </a:endParaRPr>
          </a:p>
        </p:txBody>
      </p:sp>
      <p:sp>
        <p:nvSpPr>
          <p:cNvPr id="5" name="Text Box 4"/>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7" name="Text Box 6"/>
          <p:cNvSpPr txBox="1"/>
          <p:nvPr/>
        </p:nvSpPr>
        <p:spPr>
          <a:xfrm>
            <a:off x="0" y="30480"/>
            <a:ext cx="2447290" cy="337185"/>
          </a:xfrm>
          <a:prstGeom prst="rect">
            <a:avLst/>
          </a:prstGeom>
          <a:noFill/>
        </p:spPr>
        <p:txBody>
          <a:bodyPr wrap="square" rtlCol="0">
            <a:spAutoFit/>
          </a:bodyPr>
          <a:p>
            <a:r>
              <a:rPr lang="en-US" sz="1600">
                <a:solidFill>
                  <a:schemeClr val="bg1"/>
                </a:solidFill>
              </a:rPr>
              <a:t>Outline</a:t>
            </a:r>
            <a:endParaRPr lang="en-US" sz="1600">
              <a:solidFill>
                <a:schemeClr val="bg1"/>
              </a:solidFill>
            </a:endParaRPr>
          </a:p>
        </p:txBody>
      </p:sp>
      <p:pic>
        <p:nvPicPr>
          <p:cNvPr id="8" name="Picture 7"/>
          <p:cNvPicPr/>
          <p:nvPr/>
        </p:nvPicPr>
        <p:blipFill>
          <a:blip r:embed="rId1"/>
        </p:blipFill>
        <p:spPr>
          <a:xfrm>
            <a:off x="3960495" y="2786380"/>
            <a:ext cx="8202930" cy="3221990"/>
          </a:xfrm>
          <a:prstGeom prst="rect">
            <a:avLst/>
          </a:prstGeom>
          <a:effectLst/>
        </p:spPr>
      </p:pic>
      <p:sp>
        <p:nvSpPr>
          <p:cNvPr id="22" name="Rectangles 21"/>
          <p:cNvSpPr/>
          <p:nvPr/>
        </p:nvSpPr>
        <p:spPr>
          <a:xfrm>
            <a:off x="3960495" y="2786380"/>
            <a:ext cx="8202295" cy="322262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Text Box 2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327850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521970"/>
          </a:xfrm>
          <a:prstGeom prst="rect">
            <a:avLst/>
          </a:prstGeom>
          <a:noFill/>
        </p:spPr>
        <p:txBody>
          <a:bodyPr wrap="square" rtlCol="0">
            <a:spAutoFit/>
          </a:bodyPr>
          <a:p>
            <a:r>
              <a:rPr lang="en-US">
                <a:solidFill>
                  <a:srgbClr val="FF0000"/>
                </a:solidFill>
              </a:rPr>
              <a:t>The image sizes are reduce to 128x128 that requires lower memory resource.</a:t>
            </a:r>
            <a:endParaRPr lang="en-US">
              <a:solidFill>
                <a:srgbClr val="FF0000"/>
              </a:solidFill>
            </a:endParaRPr>
          </a:p>
        </p:txBody>
      </p:sp>
      <p:cxnSp>
        <p:nvCxnSpPr>
          <p:cNvPr id="19" name="Straight Arrow Connector 18"/>
          <p:cNvCxnSpPr>
            <a:stCxn id="18" idx="1"/>
            <a:endCxn id="15" idx="5"/>
          </p:cNvCxnSpPr>
          <p:nvPr/>
        </p:nvCxnSpPr>
        <p:spPr>
          <a:xfrm flipH="1" flipV="1">
            <a:off x="4455160" y="4759960"/>
            <a:ext cx="2474595" cy="7188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21" name="Picture 20"/>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455358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737235"/>
          </a:xfrm>
          <a:prstGeom prst="rect">
            <a:avLst/>
          </a:prstGeom>
          <a:noFill/>
        </p:spPr>
        <p:txBody>
          <a:bodyPr wrap="square" rtlCol="0">
            <a:spAutoFit/>
          </a:bodyPr>
          <a:p>
            <a:r>
              <a:rPr lang="en-US">
                <a:solidFill>
                  <a:srgbClr val="FF0000"/>
                </a:solidFill>
              </a:rPr>
              <a:t>We train the spectrogram signals with high noise density. It help our network can achive effectively prediction performance in the high noise communication environment.</a:t>
            </a:r>
            <a:endParaRPr lang="en-US">
              <a:solidFill>
                <a:srgbClr val="FF0000"/>
              </a:solidFill>
            </a:endParaRPr>
          </a:p>
        </p:txBody>
      </p:sp>
      <p:cxnSp>
        <p:nvCxnSpPr>
          <p:cNvPr id="7" name="Straight Arrow Connector 6"/>
          <p:cNvCxnSpPr>
            <a:stCxn id="18" idx="1"/>
            <a:endCxn id="15" idx="4"/>
          </p:cNvCxnSpPr>
          <p:nvPr/>
        </p:nvCxnSpPr>
        <p:spPr>
          <a:xfrm flipH="1" flipV="1">
            <a:off x="5243195" y="5021580"/>
            <a:ext cx="1686560" cy="5651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9" name="Picture 18"/>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pic>
        <p:nvPicPr>
          <p:cNvPr id="13" name="Picture 12"/>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45383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ectangles 6"/>
          <p:cNvSpPr/>
          <p:nvPr/>
        </p:nvSpPr>
        <p:spPr>
          <a:xfrm>
            <a:off x="5970270" y="1876425"/>
            <a:ext cx="4106545"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Text Box 7"/>
          <p:cNvSpPr txBox="1"/>
          <p:nvPr/>
        </p:nvSpPr>
        <p:spPr>
          <a:xfrm>
            <a:off x="2281555" y="485775"/>
            <a:ext cx="4064000" cy="306705"/>
          </a:xfrm>
          <a:prstGeom prst="rect">
            <a:avLst/>
          </a:prstGeom>
          <a:noFill/>
        </p:spPr>
        <p:txBody>
          <a:bodyPr wrap="square" rtlCol="0">
            <a:spAutoFit/>
          </a:bodyPr>
          <a:p>
            <a:r>
              <a:rPr lang="en-US">
                <a:solidFill>
                  <a:srgbClr val="FF0000"/>
                </a:solidFill>
              </a:rPr>
              <a:t>Reducing significant network’s parameters</a:t>
            </a:r>
            <a:endParaRPr lang="en-US">
              <a:solidFill>
                <a:srgbClr val="FF0000"/>
              </a:solidFill>
            </a:endParaRPr>
          </a:p>
        </p:txBody>
      </p:sp>
      <p:sp>
        <p:nvSpPr>
          <p:cNvPr id="11" name="Text Box 10"/>
          <p:cNvSpPr txBox="1"/>
          <p:nvPr/>
        </p:nvSpPr>
        <p:spPr>
          <a:xfrm>
            <a:off x="6345555" y="503555"/>
            <a:ext cx="4064000" cy="306705"/>
          </a:xfrm>
          <a:prstGeom prst="rect">
            <a:avLst/>
          </a:prstGeom>
          <a:noFill/>
        </p:spPr>
        <p:txBody>
          <a:bodyPr wrap="square" rtlCol="0">
            <a:spAutoFit/>
          </a:bodyPr>
          <a:p>
            <a:r>
              <a:rPr lang="en-US">
                <a:solidFill>
                  <a:srgbClr val="FF0000"/>
                </a:solidFill>
              </a:rPr>
              <a:t>Maintaining high prediction performance</a:t>
            </a:r>
            <a:endParaRPr lang="en-US">
              <a:solidFill>
                <a:srgbClr val="FF0000"/>
              </a:solidFill>
            </a:endParaRPr>
          </a:p>
        </p:txBody>
      </p:sp>
      <p:cxnSp>
        <p:nvCxnSpPr>
          <p:cNvPr id="13" name="Straight Arrow Connector 12"/>
          <p:cNvCxnSpPr>
            <a:stCxn id="8" idx="2"/>
          </p:cNvCxnSpPr>
          <p:nvPr/>
        </p:nvCxnSpPr>
        <p:spPr>
          <a:xfrm>
            <a:off x="4313555" y="792480"/>
            <a:ext cx="273685" cy="10077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1" idx="2"/>
            <a:endCxn id="7" idx="0"/>
          </p:cNvCxnSpPr>
          <p:nvPr/>
        </p:nvCxnSpPr>
        <p:spPr>
          <a:xfrm flipH="1">
            <a:off x="8023860" y="810260"/>
            <a:ext cx="353695" cy="10661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2" name="Picture 21"/>
          <p:cNvPicPr/>
          <p:nvPr/>
        </p:nvPicPr>
        <p:blipFill>
          <a:blip r:embed="rId1"/>
        </p:blipFill>
        <p:spPr>
          <a:xfrm>
            <a:off x="10520045" y="429895"/>
            <a:ext cx="1598295" cy="836295"/>
          </a:xfrm>
          <a:prstGeom prst="rect">
            <a:avLst/>
          </a:prstGeom>
        </p:spPr>
      </p:pic>
      <p:cxnSp>
        <p:nvCxnSpPr>
          <p:cNvPr id="23" name="Straight Connector 22"/>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31794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2579370" y="497205"/>
            <a:ext cx="7496175" cy="521970"/>
          </a:xfrm>
          <a:prstGeom prst="rect">
            <a:avLst/>
          </a:prstGeom>
          <a:noFill/>
        </p:spPr>
        <p:txBody>
          <a:bodyPr wrap="square" rtlCol="0">
            <a:spAutoFit/>
          </a:bodyPr>
          <a:p>
            <a:r>
              <a:rPr lang="en-US">
                <a:solidFill>
                  <a:srgbClr val="FF0000"/>
                </a:solidFill>
              </a:rPr>
              <a:t>The number of layers increase because we repacle normal convolution to depth-wise sparable convolution (depth-wise conv + point-wise conv)</a:t>
            </a:r>
            <a:endParaRPr lang="en-US">
              <a:solidFill>
                <a:srgbClr val="FF0000"/>
              </a:solidFill>
            </a:endParaRPr>
          </a:p>
        </p:txBody>
      </p:sp>
      <p:cxnSp>
        <p:nvCxnSpPr>
          <p:cNvPr id="8" name="Straight Arrow Connector 7"/>
          <p:cNvCxnSpPr/>
          <p:nvPr/>
        </p:nvCxnSpPr>
        <p:spPr>
          <a:xfrm>
            <a:off x="3497580" y="976630"/>
            <a:ext cx="0" cy="915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4" name="Picture 13"/>
          <p:cNvPicPr/>
          <p:nvPr/>
        </p:nvPicPr>
        <p:blipFill>
          <a:blip r:embed="rId1"/>
        </p:blipFill>
        <p:spPr>
          <a:xfrm>
            <a:off x="10520045" y="429895"/>
            <a:ext cx="1598295" cy="836295"/>
          </a:xfrm>
          <a:prstGeom prst="rect">
            <a:avLst/>
          </a:prstGeom>
        </p:spPr>
      </p:pic>
      <p:cxnSp>
        <p:nvCxnSpPr>
          <p:cNvPr id="21" name="Straight Connector 20"/>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8255" y="5022215"/>
            <a:ext cx="1222121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5906770" y="718820"/>
            <a:ext cx="2818130" cy="2113915"/>
          </a:xfrm>
          <a:prstGeom prst="rect">
            <a:avLst/>
          </a:prstGeom>
        </p:spPr>
      </p:pic>
      <p:pic>
        <p:nvPicPr>
          <p:cNvPr id="7" name="Picture 6"/>
          <p:cNvPicPr>
            <a:picLocks noChangeAspect="1"/>
          </p:cNvPicPr>
          <p:nvPr/>
        </p:nvPicPr>
        <p:blipFill>
          <a:blip r:embed="rId2"/>
          <a:stretch>
            <a:fillRect/>
          </a:stretch>
        </p:blipFill>
        <p:spPr>
          <a:xfrm>
            <a:off x="8936990" y="718185"/>
            <a:ext cx="2727325" cy="2046605"/>
          </a:xfrm>
          <a:prstGeom prst="rect">
            <a:avLst/>
          </a:prstGeom>
        </p:spPr>
      </p:pic>
      <p:pic>
        <p:nvPicPr>
          <p:cNvPr id="8" name="Picture 7"/>
          <p:cNvPicPr>
            <a:picLocks noChangeAspect="1"/>
          </p:cNvPicPr>
          <p:nvPr/>
        </p:nvPicPr>
        <p:blipFill>
          <a:blip r:embed="rId3"/>
          <a:stretch>
            <a:fillRect/>
          </a:stretch>
        </p:blipFill>
        <p:spPr>
          <a:xfrm>
            <a:off x="5906770" y="2969895"/>
            <a:ext cx="2703830" cy="2028190"/>
          </a:xfrm>
          <a:prstGeom prst="rect">
            <a:avLst/>
          </a:prstGeom>
        </p:spPr>
      </p:pic>
      <p:pic>
        <p:nvPicPr>
          <p:cNvPr id="11" name="Picture 10"/>
          <p:cNvPicPr>
            <a:picLocks noChangeAspect="1"/>
          </p:cNvPicPr>
          <p:nvPr/>
        </p:nvPicPr>
        <p:blipFill>
          <a:blip r:embed="rId4"/>
          <a:stretch>
            <a:fillRect/>
          </a:stretch>
        </p:blipFill>
        <p:spPr>
          <a:xfrm>
            <a:off x="8999220" y="2969895"/>
            <a:ext cx="2665095" cy="1999615"/>
          </a:xfrm>
          <a:prstGeom prst="rect">
            <a:avLst/>
          </a:prstGeom>
        </p:spPr>
      </p:pic>
      <p:sp>
        <p:nvSpPr>
          <p:cNvPr id="13" name="Text Box 12"/>
          <p:cNvSpPr txBox="1"/>
          <p:nvPr/>
        </p:nvSpPr>
        <p:spPr>
          <a:xfrm>
            <a:off x="5713095" y="398780"/>
            <a:ext cx="6478905" cy="306705"/>
          </a:xfrm>
          <a:prstGeom prst="rect">
            <a:avLst/>
          </a:prstGeom>
          <a:noFill/>
        </p:spPr>
        <p:txBody>
          <a:bodyPr wrap="square" rtlCol="0">
            <a:spAutoFit/>
          </a:bodyPr>
          <a:p>
            <a:r>
              <a:rPr lang="en-US">
                <a:solidFill>
                  <a:srgbClr val="FF0000"/>
                </a:solidFill>
              </a:rPr>
              <a:t>Confusion matrix when evaluating SpecSenseNet under variable SNR ranges</a:t>
            </a:r>
            <a:endParaRPr lang="en-US">
              <a:solidFill>
                <a:srgbClr val="FF0000"/>
              </a:solidFill>
            </a:endParaRPr>
          </a:p>
        </p:txBody>
      </p:sp>
      <p:sp>
        <p:nvSpPr>
          <p:cNvPr id="15" name="Text Box 14"/>
          <p:cNvSpPr txBox="1"/>
          <p:nvPr/>
        </p:nvSpPr>
        <p:spPr>
          <a:xfrm>
            <a:off x="944880" y="493395"/>
            <a:ext cx="2785745" cy="306705"/>
          </a:xfrm>
          <a:prstGeom prst="rect">
            <a:avLst/>
          </a:prstGeom>
          <a:noFill/>
        </p:spPr>
        <p:txBody>
          <a:bodyPr wrap="square" rtlCol="0">
            <a:spAutoFit/>
          </a:bodyPr>
          <a:p>
            <a:r>
              <a:rPr lang="en-US">
                <a:solidFill>
                  <a:srgbClr val="FF0000"/>
                </a:solidFill>
              </a:rPr>
              <a:t>Comparison with other networks</a:t>
            </a:r>
            <a:endParaRPr lang="en-US">
              <a:solidFill>
                <a:srgbClr val="FF0000"/>
              </a:solidFill>
            </a:endParaRPr>
          </a:p>
        </p:txBody>
      </p:sp>
      <p:pic>
        <p:nvPicPr>
          <p:cNvPr id="16" name="Picture 15"/>
          <p:cNvPicPr>
            <a:picLocks noChangeAspect="1"/>
          </p:cNvPicPr>
          <p:nvPr/>
        </p:nvPicPr>
        <p:blipFill>
          <a:blip r:embed="rId5"/>
          <a:stretch>
            <a:fillRect/>
          </a:stretch>
        </p:blipFill>
        <p:spPr>
          <a:xfrm>
            <a:off x="458470" y="718185"/>
            <a:ext cx="5181600" cy="3886200"/>
          </a:xfrm>
          <a:prstGeom prst="rect">
            <a:avLst/>
          </a:prstGeom>
        </p:spPr>
      </p:pic>
      <p:sp>
        <p:nvSpPr>
          <p:cNvPr id="17" name="Text Box 16"/>
          <p:cNvSpPr txBox="1"/>
          <p:nvPr/>
        </p:nvSpPr>
        <p:spPr>
          <a:xfrm>
            <a:off x="20955" y="5135245"/>
            <a:ext cx="12192000" cy="1276350"/>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pic>
        <p:nvPicPr>
          <p:cNvPr id="19" name="Picture 18"/>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1" name="Rectangles 2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2" name="Rectangles 2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1115695" y="3120390"/>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404610" y="3120390"/>
            <a:ext cx="92456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765030" y="3188335"/>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5G NR signal</a:t>
            </a:r>
            <a:endParaRPr lang="en-US" sz="2000" b="1">
              <a:solidFill>
                <a:srgbClr val="FF0000"/>
              </a:solidFill>
            </a:endParaRPr>
          </a:p>
        </p:txBody>
      </p:sp>
      <p:cxnSp>
        <p:nvCxnSpPr>
          <p:cNvPr id="23" name="Straight Arrow Connector 22"/>
          <p:cNvCxnSpPr>
            <a:stCxn id="19" idx="0"/>
          </p:cNvCxnSpPr>
          <p:nvPr/>
        </p:nvCxnSpPr>
        <p:spPr>
          <a:xfrm flipH="1" flipV="1">
            <a:off x="2332355" y="4788535"/>
            <a:ext cx="4020185" cy="9632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endCxn id="17" idx="2"/>
          </p:cNvCxnSpPr>
          <p:nvPr/>
        </p:nvCxnSpPr>
        <p:spPr>
          <a:xfrm flipV="1">
            <a:off x="6323330" y="4823460"/>
            <a:ext cx="543560" cy="908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endCxn id="18" idx="2"/>
          </p:cNvCxnSpPr>
          <p:nvPr/>
        </p:nvCxnSpPr>
        <p:spPr>
          <a:xfrm flipV="1">
            <a:off x="6313805" y="4891405"/>
            <a:ext cx="4057015" cy="845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4" name="Rectangles 2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2447925"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057140"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276080" y="3120390"/>
            <a:ext cx="58483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LTE signal</a:t>
            </a:r>
            <a:endParaRPr lang="en-US" sz="2000" b="1">
              <a:solidFill>
                <a:srgbClr val="FF0000"/>
              </a:solidFill>
            </a:endParaRPr>
          </a:p>
        </p:txBody>
      </p:sp>
      <p:cxnSp>
        <p:nvCxnSpPr>
          <p:cNvPr id="20" name="Straight Arrow Connector 19"/>
          <p:cNvCxnSpPr>
            <a:stCxn id="19" idx="0"/>
          </p:cNvCxnSpPr>
          <p:nvPr/>
        </p:nvCxnSpPr>
        <p:spPr>
          <a:xfrm flipH="1" flipV="1">
            <a:off x="3315335" y="4848225"/>
            <a:ext cx="303720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a:stCxn id="19" idx="0"/>
            <a:endCxn id="17" idx="2"/>
          </p:cNvCxnSpPr>
          <p:nvPr/>
        </p:nvCxnSpPr>
        <p:spPr>
          <a:xfrm flipH="1" flipV="1">
            <a:off x="5498465" y="4823460"/>
            <a:ext cx="85407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stCxn id="19" idx="0"/>
          </p:cNvCxnSpPr>
          <p:nvPr/>
        </p:nvCxnSpPr>
        <p:spPr>
          <a:xfrm flipV="1">
            <a:off x="6352540" y="4848225"/>
            <a:ext cx="2919730"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4" name="Rectangles 3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58166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2225040" y="3120390"/>
            <a:ext cx="36639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3220720" y="3120390"/>
            <a:ext cx="18669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4610735" y="3120390"/>
            <a:ext cx="57404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85470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204710" y="3120390"/>
            <a:ext cx="25336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8560435" y="3120390"/>
            <a:ext cx="86487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10882630" y="3120390"/>
            <a:ext cx="47752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4856480" y="5751830"/>
            <a:ext cx="2601595" cy="398780"/>
          </a:xfrm>
          <a:prstGeom prst="rect">
            <a:avLst/>
          </a:prstGeom>
          <a:noFill/>
        </p:spPr>
        <p:txBody>
          <a:bodyPr wrap="square" rtlCol="0">
            <a:spAutoFit/>
          </a:bodyPr>
          <a:p>
            <a:r>
              <a:rPr lang="en-US" sz="2000" b="1">
                <a:solidFill>
                  <a:srgbClr val="FF0000"/>
                </a:solidFill>
              </a:rPr>
              <a:t>Unoccupied signal</a:t>
            </a:r>
            <a:endParaRPr lang="en-US" sz="2000" b="1">
              <a:solidFill>
                <a:srgbClr val="FF0000"/>
              </a:solidFill>
            </a:endParaRPr>
          </a:p>
        </p:txBody>
      </p:sp>
      <p:cxnSp>
        <p:nvCxnSpPr>
          <p:cNvPr id="26" name="Straight Arrow Connector 25"/>
          <p:cNvCxnSpPr>
            <a:stCxn id="25" idx="0"/>
            <a:endCxn id="16" idx="2"/>
          </p:cNvCxnSpPr>
          <p:nvPr/>
        </p:nvCxnSpPr>
        <p:spPr>
          <a:xfrm flipH="1" flipV="1">
            <a:off x="908685" y="4823460"/>
            <a:ext cx="524891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25" idx="0"/>
          </p:cNvCxnSpPr>
          <p:nvPr/>
        </p:nvCxnSpPr>
        <p:spPr>
          <a:xfrm flipH="1" flipV="1">
            <a:off x="2570480" y="4848225"/>
            <a:ext cx="358711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endCxn id="18" idx="2"/>
          </p:cNvCxnSpPr>
          <p:nvPr/>
        </p:nvCxnSpPr>
        <p:spPr>
          <a:xfrm flipH="1" flipV="1">
            <a:off x="3314065" y="4823460"/>
            <a:ext cx="284099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a:stCxn id="25" idx="0"/>
            <a:endCxn id="19" idx="2"/>
          </p:cNvCxnSpPr>
          <p:nvPr/>
        </p:nvCxnSpPr>
        <p:spPr>
          <a:xfrm flipH="1" flipV="1">
            <a:off x="4897755" y="4823460"/>
            <a:ext cx="125984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a:stCxn id="25" idx="0"/>
            <a:endCxn id="20" idx="2"/>
          </p:cNvCxnSpPr>
          <p:nvPr/>
        </p:nvCxnSpPr>
        <p:spPr>
          <a:xfrm flipV="1">
            <a:off x="6157595" y="4823460"/>
            <a:ext cx="24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a:endCxn id="21" idx="2"/>
          </p:cNvCxnSpPr>
          <p:nvPr/>
        </p:nvCxnSpPr>
        <p:spPr>
          <a:xfrm flipV="1">
            <a:off x="6164580" y="4823460"/>
            <a:ext cx="1167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a:endCxn id="22" idx="2"/>
          </p:cNvCxnSpPr>
          <p:nvPr/>
        </p:nvCxnSpPr>
        <p:spPr>
          <a:xfrm flipV="1">
            <a:off x="6155055" y="4823460"/>
            <a:ext cx="2837815" cy="9378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endCxn id="23" idx="2"/>
          </p:cNvCxnSpPr>
          <p:nvPr/>
        </p:nvCxnSpPr>
        <p:spPr>
          <a:xfrm flipV="1">
            <a:off x="6134735" y="4823460"/>
            <a:ext cx="498665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37" name="Picture 3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744845"/>
            <a:ext cx="1214374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1. Introduction</a:t>
            </a:r>
            <a:endParaRPr lang="en-US" sz="1600">
              <a:solidFill>
                <a:schemeClr val="bg1"/>
              </a:solidFill>
            </a:endParaRPr>
          </a:p>
        </p:txBody>
      </p:sp>
      <p:sp>
        <p:nvSpPr>
          <p:cNvPr id="5" name="Text Box 4"/>
          <p:cNvSpPr txBox="1"/>
          <p:nvPr/>
        </p:nvSpPr>
        <p:spPr>
          <a:xfrm>
            <a:off x="0" y="5789930"/>
            <a:ext cx="12082780" cy="598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a:t>
            </a:r>
            <a:r>
              <a:rPr lang="en-US" altLang="zh-CN" sz="1100">
                <a:latin typeface="Times New Roman" panose="02020603050405020304" charset="0"/>
                <a:ea typeface="NimbusRomNo9L"/>
                <a:cs typeface="Times New Roman" panose="02020603050405020304" charset="0"/>
                <a:sym typeface="+mn-ea"/>
              </a:rPr>
              <a:t> T. Huynh-The, Q.-V. Pham, T.-V. Nguyen, T. T. Nguyen, R. Ruby, M. Zeng, and D.-S. Kim, “Automatic modulation classification: A deep architecture survey,” </a:t>
            </a:r>
            <a:r>
              <a:rPr lang="en-US" altLang="zh-CN" sz="1100" i="1">
                <a:latin typeface="Times New Roman" panose="02020603050405020304" charset="0"/>
                <a:ea typeface="NimbusRomNo9L"/>
                <a:cs typeface="Times New Roman" panose="02020603050405020304" charset="0"/>
                <a:sym typeface="+mn-ea"/>
              </a:rPr>
              <a:t>IEEE Access</a:t>
            </a:r>
            <a:r>
              <a:rPr lang="en-US" altLang="zh-CN" sz="1100">
                <a:latin typeface="Times New Roman" panose="02020603050405020304" charset="0"/>
                <a:ea typeface="NimbusRomNo9L"/>
                <a:cs typeface="Times New Roman" panose="02020603050405020304" charset="0"/>
                <a:sym typeface="+mn-ea"/>
              </a:rPr>
              <a:t>, vol. 9, pp. 142 950–142 971, Oct. 2021. </a:t>
            </a:r>
            <a:endParaRPr lang="en-US" altLang="zh-CN" sz="1100" b="1">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[3]</a:t>
            </a:r>
            <a:r>
              <a:rPr lang="en-US" altLang="zh-CN" sz="1100">
                <a:latin typeface="Times New Roman" panose="02020603050405020304" charset="0"/>
                <a:ea typeface="NimbusRomNo9L"/>
                <a:cs typeface="Times New Roman" panose="02020603050405020304" charset="0"/>
                <a:sym typeface="+mn-ea"/>
              </a:rPr>
              <a:t> T. Yucek and H. Arslan, “A survey of spectrum sensing algorithms for cognitive radio applications,” IEEE Communications Surveys &amp; Tutorials, vol. 11, no. 1, pp. 116–130, Mar. 2009.</a:t>
            </a:r>
            <a:endParaRPr lang="en-US" altLang="zh-CN" sz="1100">
              <a:latin typeface="Times New Roman" panose="02020603050405020304" charset="0"/>
              <a:ea typeface="NimbusRomNo9L"/>
              <a:cs typeface="Times New Roman" panose="02020603050405020304" charset="0"/>
              <a:sym typeface="+mn-ea"/>
            </a:endParaRPr>
          </a:p>
        </p:txBody>
      </p:sp>
      <p:pic>
        <p:nvPicPr>
          <p:cNvPr id="7" name="Picture 6" descr="Recovered-spectrum-after-processed-using-Bayesian-learning-based-spectrum-sensing"/>
          <p:cNvPicPr>
            <a:picLocks noChangeAspect="1"/>
          </p:cNvPicPr>
          <p:nvPr/>
        </p:nvPicPr>
        <p:blipFill>
          <a:blip r:embed="rId1"/>
          <a:stretch>
            <a:fillRect/>
          </a:stretch>
        </p:blipFill>
        <p:spPr>
          <a:xfrm>
            <a:off x="7019925" y="1558290"/>
            <a:ext cx="4923155" cy="4048125"/>
          </a:xfrm>
          <a:prstGeom prst="rect">
            <a:avLst/>
          </a:prstGeom>
        </p:spPr>
      </p:pic>
      <p:sp>
        <p:nvSpPr>
          <p:cNvPr id="11" name="Text Box 10"/>
          <p:cNvSpPr txBox="1"/>
          <p:nvPr/>
        </p:nvSpPr>
        <p:spPr>
          <a:xfrm>
            <a:off x="19685" y="429895"/>
            <a:ext cx="4001135" cy="306705"/>
          </a:xfrm>
          <a:prstGeom prst="rect">
            <a:avLst/>
          </a:prstGeom>
          <a:noFill/>
        </p:spPr>
        <p:txBody>
          <a:bodyPr wrap="square" rtlCol="0">
            <a:spAutoFit/>
          </a:bodyPr>
          <a:p>
            <a:r>
              <a:rPr lang="en-US" b="1"/>
              <a:t>Spectrum sensing definition &amp; Challenges</a:t>
            </a:r>
            <a:endParaRPr lang="en-US" b="1"/>
          </a:p>
        </p:txBody>
      </p:sp>
      <p:sp>
        <p:nvSpPr>
          <p:cNvPr id="3" name="Text Box 2"/>
          <p:cNvSpPr txBox="1"/>
          <p:nvPr/>
        </p:nvSpPr>
        <p:spPr>
          <a:xfrm>
            <a:off x="304800" y="736600"/>
            <a:ext cx="11248390" cy="306705"/>
          </a:xfrm>
          <a:prstGeom prst="rect">
            <a:avLst/>
          </a:prstGeom>
          <a:noFill/>
        </p:spPr>
        <p:txBody>
          <a:bodyPr wrap="square" rtlCol="0" anchor="t">
            <a:spAutoFit/>
          </a:bodyPr>
          <a:p>
            <a:pPr marL="0" indent="0" algn="just">
              <a:buNone/>
            </a:pPr>
            <a:r>
              <a:rPr lang="en-US" altLang="zh-CN">
                <a:sym typeface="+mn-ea"/>
              </a:rPr>
              <a:t>Spectrum sensing Identify the availability and non-availability of wireless or radio communication networks in particular frequency bands.</a:t>
            </a:r>
            <a:endParaRPr lang="en-US" altLang="zh-CN">
              <a:sym typeface="+mn-ea"/>
            </a:endParaRPr>
          </a:p>
        </p:txBody>
      </p:sp>
      <p:sp>
        <p:nvSpPr>
          <p:cNvPr id="14" name="Rounded Rectangle 13"/>
          <p:cNvSpPr/>
          <p:nvPr/>
        </p:nvSpPr>
        <p:spPr>
          <a:xfrm>
            <a:off x="838200" y="2093595"/>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Inefficient use of spectrum resources in high rate data demand</a:t>
            </a:r>
            <a:endParaRPr lang="en-US"/>
          </a:p>
        </p:txBody>
      </p:sp>
      <p:sp>
        <p:nvSpPr>
          <p:cNvPr id="18" name="Rounded Rectangle 17"/>
          <p:cNvSpPr/>
          <p:nvPr/>
        </p:nvSpPr>
        <p:spPr>
          <a:xfrm>
            <a:off x="838200" y="280162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Need to enhance sensing performance (accuracy, speed) </a:t>
            </a:r>
            <a:endParaRPr lang="en-US"/>
          </a:p>
        </p:txBody>
      </p:sp>
      <p:sp>
        <p:nvSpPr>
          <p:cNvPr id="19" name="Rounded Rectangle 18"/>
          <p:cNvSpPr/>
          <p:nvPr/>
        </p:nvSpPr>
        <p:spPr>
          <a:xfrm>
            <a:off x="838200" y="352679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Ability to manage spectrum resource effectively</a:t>
            </a:r>
            <a:endParaRPr lang="en-US"/>
          </a:p>
        </p:txBody>
      </p:sp>
      <p:sp>
        <p:nvSpPr>
          <p:cNvPr id="21" name="Rounded Rectangle 20"/>
          <p:cNvSpPr/>
          <p:nvPr/>
        </p:nvSpPr>
        <p:spPr>
          <a:xfrm>
            <a:off x="838200" y="425196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Optimizing the use of limited spectrum resources</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References</a:t>
            </a:r>
            <a:endParaRPr lang="en-US" sz="1600">
              <a:solidFill>
                <a:schemeClr val="bg1"/>
              </a:solidFill>
            </a:endParaRPr>
          </a:p>
        </p:txBody>
      </p:sp>
      <p:sp>
        <p:nvSpPr>
          <p:cNvPr id="5" name="Text Box 4"/>
          <p:cNvSpPr txBox="1"/>
          <p:nvPr/>
        </p:nvSpPr>
        <p:spPr>
          <a:xfrm>
            <a:off x="19685" y="623570"/>
            <a:ext cx="12156440" cy="5339080"/>
          </a:xfrm>
          <a:prstGeom prst="rect">
            <a:avLst/>
          </a:prstGeom>
        </p:spPr>
        <p:txBody>
          <a:bodyPr wrap="square">
            <a:spAutoFit/>
          </a:bodyPr>
          <a:p>
            <a:pPr algn="just"/>
            <a:r>
              <a:rPr lang="en-US" altLang="zh-CN" sz="1100" b="1">
                <a:solidFill>
                  <a:srgbClr val="000000"/>
                </a:solidFill>
                <a:latin typeface="Times New Roman" panose="02020603050405020304" charset="0"/>
                <a:ea typeface="NimbusRomNo9L"/>
                <a:cs typeface="Times New Roman" panose="02020603050405020304" charset="0"/>
              </a:rPr>
              <a:t>[1]</a:t>
            </a:r>
            <a:r>
              <a:rPr lang="en-US" altLang="zh-CN" sz="1100">
                <a:solidFill>
                  <a:srgbClr val="000000"/>
                </a:solidFill>
                <a:latin typeface="Times New Roman" panose="02020603050405020304" charset="0"/>
                <a:ea typeface="NimbusRomNo9L"/>
                <a:cs typeface="Times New Roman" panose="02020603050405020304" charset="0"/>
              </a:rPr>
              <a:t> T. Huynh-The, Q.-V. Pham, T.-V. Nguyen, T. T. Nguyen, R. Ruby, M. Zeng, and D.-S. Kim, “Automatic modulation classification: A deep architecture survey,” </a:t>
            </a:r>
            <a:r>
              <a:rPr lang="en-US" altLang="zh-CN" sz="1100" i="1">
                <a:solidFill>
                  <a:srgbClr val="000000"/>
                </a:solidFill>
                <a:latin typeface="Times New Roman" panose="02020603050405020304" charset="0"/>
                <a:ea typeface="NimbusRomNo9L"/>
                <a:cs typeface="Times New Roman" panose="02020603050405020304" charset="0"/>
              </a:rPr>
              <a:t>IEEE Access</a:t>
            </a:r>
            <a:r>
              <a:rPr lang="en-US" altLang="zh-CN" sz="1100">
                <a:solidFill>
                  <a:srgbClr val="000000"/>
                </a:solidFill>
                <a:latin typeface="Times New Roman" panose="02020603050405020304" charset="0"/>
                <a:ea typeface="NimbusRomNo9L"/>
                <a:cs typeface="Times New Roman" panose="02020603050405020304" charset="0"/>
              </a:rPr>
              <a:t>, vol. 9, pp. 142 950–142 971, Oct. 2021. </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[2] </a:t>
            </a:r>
            <a:r>
              <a:rPr lang="en-US" altLang="zh-CN" sz="1100">
                <a:solidFill>
                  <a:srgbClr val="000000"/>
                </a:solidFill>
                <a:latin typeface="Times New Roman" panose="02020603050405020304" charset="0"/>
                <a:ea typeface="NimbusRomNo9L"/>
                <a:cs typeface="Times New Roman" panose="02020603050405020304" charset="0"/>
              </a:rPr>
              <a:t>T. Huynh-The, V.-P. Hoang, J.-W. Kim, M.-T. Le, and M. Zeng, “Wavenet: Toward waveform classification in integrated radar–communication systems with improved accuracy and reduced complexity,” </a:t>
            </a:r>
            <a:r>
              <a:rPr lang="en-US" altLang="zh-CN" sz="1100" i="1">
                <a:solidFill>
                  <a:srgbClr val="000000"/>
                </a:solidFill>
                <a:latin typeface="Times New Roman" panose="02020603050405020304" charset="0"/>
                <a:ea typeface="NimbusRomNo9L"/>
                <a:cs typeface="Times New Roman" panose="02020603050405020304" charset="0"/>
              </a:rPr>
              <a:t>IEEE Internet of Things Journal</a:t>
            </a:r>
            <a:r>
              <a:rPr lang="en-US" altLang="zh-CN" sz="1100">
                <a:solidFill>
                  <a:srgbClr val="000000"/>
                </a:solidFill>
                <a:latin typeface="Times New Roman" panose="02020603050405020304" charset="0"/>
                <a:ea typeface="NimbusRomNo9L"/>
                <a:cs typeface="Times New Roman" panose="02020603050405020304" charset="0"/>
              </a:rPr>
              <a:t>, vol. 11, no. 14, pp. 25 111–25 123, Jul.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[3]</a:t>
            </a:r>
            <a:r>
              <a:rPr lang="en-US" altLang="zh-CN" sz="1100">
                <a:solidFill>
                  <a:srgbClr val="000000"/>
                </a:solidFill>
                <a:latin typeface="Times New Roman" panose="02020603050405020304" charset="0"/>
                <a:ea typeface="NimbusRomNo9L"/>
                <a:cs typeface="Times New Roman" panose="02020603050405020304" charset="0"/>
              </a:rPr>
              <a:t> T. Yucek and H. Arslan, “A survey of spectrum sensing algorithms for cognitive radio applications,” IEEE Communications Surveys &amp; Tutorials, vol. 11, no. 1, pp. 116–130, Mar. 2009.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[4]</a:t>
            </a:r>
            <a:r>
              <a:rPr lang="en-US" altLang="zh-CN" sz="1100">
                <a:solidFill>
                  <a:srgbClr val="000000"/>
                </a:solidFill>
                <a:latin typeface="Times New Roman" panose="02020603050405020304" charset="0"/>
                <a:ea typeface="NimbusRomNo9L"/>
                <a:cs typeface="Times New Roman" panose="02020603050405020304" charset="0"/>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[5]</a:t>
            </a:r>
            <a:r>
              <a:rPr lang="en-US" altLang="zh-CN" sz="1100">
                <a:solidFill>
                  <a:srgbClr val="000000"/>
                </a:solidFill>
                <a:latin typeface="Times New Roman" panose="02020603050405020304" charset="0"/>
                <a:ea typeface="NimbusRomNo9L"/>
                <a:cs typeface="Times New Roman" panose="02020603050405020304" charset="0"/>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[6]</a:t>
            </a:r>
            <a:r>
              <a:rPr lang="en-US" altLang="zh-CN" sz="1100">
                <a:solidFill>
                  <a:srgbClr val="000000"/>
                </a:solidFill>
                <a:latin typeface="Times New Roman" panose="02020603050405020304" charset="0"/>
                <a:ea typeface="NimbusRomNo9L"/>
                <a:cs typeface="Times New Roman" panose="02020603050405020304" charset="0"/>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[7]</a:t>
            </a:r>
            <a:r>
              <a:rPr lang="en-US" altLang="zh-CN" sz="1100">
                <a:solidFill>
                  <a:srgbClr val="000000"/>
                </a:solidFill>
                <a:latin typeface="Times New Roman" panose="02020603050405020304" charset="0"/>
                <a:ea typeface="NimbusRomNo9L"/>
                <a:cs typeface="Times New Roman" panose="02020603050405020304" charset="0"/>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[8]</a:t>
            </a:r>
            <a:r>
              <a:rPr lang="en-US" altLang="zh-CN" sz="1100">
                <a:solidFill>
                  <a:srgbClr val="000000"/>
                </a:solidFill>
                <a:latin typeface="Times New Roman" panose="02020603050405020304" charset="0"/>
                <a:ea typeface="NimbusRomNo9L"/>
                <a:cs typeface="Times New Roman" panose="02020603050405020304" charset="0"/>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[9]</a:t>
            </a:r>
            <a:r>
              <a:rPr lang="en-US" altLang="zh-CN" sz="1100">
                <a:solidFill>
                  <a:srgbClr val="000000"/>
                </a:solidFill>
                <a:latin typeface="Times New Roman" panose="02020603050405020304" charset="0"/>
                <a:ea typeface="NimbusRomNo9L"/>
                <a:cs typeface="Times New Roman" panose="02020603050405020304" charset="0"/>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[10]</a:t>
            </a:r>
            <a:r>
              <a:rPr lang="en-US" altLang="zh-CN" sz="1100">
                <a:solidFill>
                  <a:srgbClr val="000000"/>
                </a:solidFill>
                <a:latin typeface="Times New Roman" panose="02020603050405020304" charset="0"/>
                <a:ea typeface="NimbusRomNo9L"/>
                <a:cs typeface="Times New Roman" panose="02020603050405020304" charset="0"/>
              </a:rPr>
              <a:t> J. Gao, X. Yi, C. Zhong, X. Chen, and Z. Zhang, “Deep learning for spectrum sensing,” IEEE Wireless Communications Letters, vol. 8, no. 6, pp. 1727–1730, Dec.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[11]</a:t>
            </a:r>
            <a:r>
              <a:rPr lang="en-US" altLang="zh-CN" sz="1100">
                <a:solidFill>
                  <a:srgbClr val="000000"/>
                </a:solidFill>
                <a:latin typeface="Times New Roman" panose="02020603050405020304" charset="0"/>
                <a:ea typeface="NimbusRomNo9L"/>
                <a:cs typeface="Times New Roman" panose="02020603050405020304" charset="0"/>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[12]</a:t>
            </a:r>
            <a:r>
              <a:rPr lang="en-US" altLang="zh-CN" sz="1100">
                <a:solidFill>
                  <a:srgbClr val="000000"/>
                </a:solidFill>
                <a:latin typeface="Times New Roman" panose="02020603050405020304" charset="0"/>
                <a:ea typeface="NimbusRomNo9L"/>
                <a:cs typeface="Times New Roman" panose="02020603050405020304" charset="0"/>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[13]</a:t>
            </a:r>
            <a:r>
              <a:rPr lang="en-US" altLang="zh-CN" sz="1100">
                <a:solidFill>
                  <a:srgbClr val="000000"/>
                </a:solidFill>
                <a:latin typeface="Times New Roman" panose="02020603050405020304" charset="0"/>
                <a:ea typeface="NimbusRomNo9L"/>
                <a:cs typeface="Times New Roman" panose="02020603050405020304" charset="0"/>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[14]</a:t>
            </a:r>
            <a:r>
              <a:rPr lang="en-US" altLang="zh-CN" sz="1100">
                <a:solidFill>
                  <a:srgbClr val="000000"/>
                </a:solidFill>
                <a:latin typeface="Times New Roman" panose="02020603050405020304" charset="0"/>
                <a:ea typeface="NimbusRomNo9L"/>
                <a:cs typeface="Times New Roman" panose="02020603050405020304" charset="0"/>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[15]</a:t>
            </a:r>
            <a:r>
              <a:rPr lang="en-US" altLang="zh-CN" sz="1100">
                <a:solidFill>
                  <a:srgbClr val="000000"/>
                </a:solidFill>
                <a:latin typeface="Times New Roman" panose="02020603050405020304" charset="0"/>
                <a:ea typeface="NimbusRomNo9L"/>
                <a:cs typeface="Times New Roman" panose="02020603050405020304" charset="0"/>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[16]</a:t>
            </a:r>
            <a:r>
              <a:rPr lang="en-US" altLang="zh-CN" sz="1100">
                <a:solidFill>
                  <a:srgbClr val="000000"/>
                </a:solidFill>
                <a:latin typeface="Times New Roman" panose="02020603050405020304" charset="0"/>
                <a:ea typeface="NimbusRomNo9L"/>
                <a:cs typeface="Times New Roman" panose="02020603050405020304" charset="0"/>
              </a:rPr>
              <a:t> M. Aghalari, A. Aghagolzadeh, and M. Ezoji, “Brain tumor image segmentation via asymmetric/symmetric unet based on two-pathway_x0002_residual blocks,” Biomedical Signal Processing and Control, vol. 69, p.102841, Aug.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[17]</a:t>
            </a:r>
            <a:r>
              <a:rPr lang="en-US" altLang="zh-CN" sz="1100">
                <a:solidFill>
                  <a:srgbClr val="000000"/>
                </a:solidFill>
                <a:latin typeface="Times New Roman" panose="02020603050405020304" charset="0"/>
                <a:ea typeface="NimbusRomNo9L"/>
                <a:cs typeface="Times New Roman" panose="02020603050405020304" charset="0"/>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[18]</a:t>
            </a:r>
            <a:r>
              <a:rPr lang="en-US" altLang="zh-CN" sz="1100">
                <a:solidFill>
                  <a:srgbClr val="000000"/>
                </a:solidFill>
                <a:latin typeface="Times New Roman" panose="02020603050405020304" charset="0"/>
                <a:ea typeface="NimbusRomNo9L"/>
                <a:cs typeface="Times New Roman" panose="02020603050405020304" charset="0"/>
              </a:rPr>
              <a:t> X. Lin and N. Lee, “5G and beyond,” Cham, Switzerland: Springer Nature Switzerland AG, 2021. </a:t>
            </a:r>
            <a:endParaRPr lang="en-US" altLang="zh-CN" sz="1100">
              <a:solidFill>
                <a:srgbClr val="000000"/>
              </a:solidFill>
              <a:latin typeface="Times New Roman" panose="02020603050405020304" charset="0"/>
              <a:ea typeface="NimbusRomNo9L"/>
              <a:cs typeface="Times New Roman" panose="0202060305040502030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5" name="Text Box 4"/>
          <p:cNvSpPr txBox="1"/>
          <p:nvPr/>
        </p:nvSpPr>
        <p:spPr>
          <a:xfrm>
            <a:off x="2926715" y="3168015"/>
            <a:ext cx="6463665" cy="521970"/>
          </a:xfrm>
          <a:prstGeom prst="rect">
            <a:avLst/>
          </a:prstGeom>
          <a:noFill/>
        </p:spPr>
        <p:txBody>
          <a:bodyPr wrap="square" rtlCol="0">
            <a:spAutoFit/>
          </a:bodyPr>
          <a:p>
            <a:r>
              <a:rPr lang="en-US" sz="2800" b="1">
                <a:solidFill>
                  <a:schemeClr val="accent1"/>
                </a:solidFill>
                <a:effectLst>
                  <a:outerShdw blurRad="38100" dist="25400" dir="5400000" algn="ctr" rotWithShape="0">
                    <a:srgbClr val="6E747A">
                      <a:alpha val="43000"/>
                    </a:srgbClr>
                  </a:outerShdw>
                </a:effectLst>
              </a:rPr>
              <a:t>THANK YOU FOR YOUR ATTENTION</a:t>
            </a:r>
            <a:endParaRPr lang="en-US" sz="2800" b="1">
              <a:solidFill>
                <a:schemeClr val="accent1"/>
              </a:solidFill>
              <a:effectLst>
                <a:outerShdw blurRad="38100" dist="25400" dir="5400000" algn="ctr" rotWithShape="0">
                  <a:srgbClr val="6E747A">
                    <a:alpha val="43000"/>
                  </a:srgbClr>
                </a:outerShdw>
              </a:effectLst>
            </a:endParaRPr>
          </a:p>
        </p:txBody>
      </p:sp>
      <p:sp>
        <p:nvSpPr>
          <p:cNvPr id="13" name="Text Box 1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0795" y="498983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1. Introduction</a:t>
            </a:r>
            <a:endParaRPr lang="en-US" sz="1600">
              <a:solidFill>
                <a:schemeClr val="bg1"/>
              </a:solidFill>
              <a:sym typeface="+mn-ea"/>
            </a:endParaRPr>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5022850"/>
            <a:ext cx="12172315" cy="141224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[7]</a:t>
            </a:r>
            <a:r>
              <a:rPr lang="en-US" altLang="zh-CN" sz="1100">
                <a:latin typeface="Times New Roman" panose="02020603050405020304" charset="0"/>
                <a:ea typeface="NimbusRomNo9L"/>
                <a:cs typeface="Times New Roman" panose="0202060305040502030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446849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2. Contribution</a:t>
            </a:r>
            <a:endParaRPr lang="en-US" sz="1600">
              <a:solidFill>
                <a:schemeClr val="bg1"/>
              </a:solidFill>
            </a:endParaRPr>
          </a:p>
        </p:txBody>
      </p:sp>
      <p:sp>
        <p:nvSpPr>
          <p:cNvPr id="5" name="Text Box 4"/>
          <p:cNvSpPr txBox="1"/>
          <p:nvPr/>
        </p:nvSpPr>
        <p:spPr>
          <a:xfrm>
            <a:off x="23495" y="4511040"/>
            <a:ext cx="12172315" cy="186690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
        <p:nvSpPr>
          <p:cNvPr id="3" name="Oval 2"/>
          <p:cNvSpPr/>
          <p:nvPr/>
        </p:nvSpPr>
        <p:spPr>
          <a:xfrm>
            <a:off x="1228090" y="880110"/>
            <a:ext cx="1963420" cy="10661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SpecSenseNet</a:t>
            </a:r>
            <a:endParaRPr lang="en-US"/>
          </a:p>
        </p:txBody>
      </p:sp>
      <p:sp>
        <p:nvSpPr>
          <p:cNvPr id="7" name="Oval 6"/>
          <p:cNvSpPr/>
          <p:nvPr/>
        </p:nvSpPr>
        <p:spPr>
          <a:xfrm>
            <a:off x="4598670" y="956310"/>
            <a:ext cx="1994535" cy="9925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Enhancements</a:t>
            </a:r>
            <a:endParaRPr lang="en-US"/>
          </a:p>
        </p:txBody>
      </p:sp>
      <p:sp>
        <p:nvSpPr>
          <p:cNvPr id="11" name="Rounded Rectangle 10"/>
          <p:cNvSpPr/>
          <p:nvPr/>
        </p:nvSpPr>
        <p:spPr>
          <a:xfrm>
            <a:off x="7710170" y="643255"/>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Depth-wise separable convolutions</a:t>
            </a:r>
            <a:endParaRPr lang="en-US"/>
          </a:p>
        </p:txBody>
      </p:sp>
      <p:sp>
        <p:nvSpPr>
          <p:cNvPr id="13" name="Rounded Rectangle 12"/>
          <p:cNvSpPr/>
          <p:nvPr/>
        </p:nvSpPr>
        <p:spPr>
          <a:xfrm>
            <a:off x="7710170" y="1319530"/>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Recurrent residual convolutions</a:t>
            </a:r>
            <a:endParaRPr lang="en-US"/>
          </a:p>
        </p:txBody>
      </p:sp>
      <p:sp>
        <p:nvSpPr>
          <p:cNvPr id="18" name="Rounded Rectangle 17"/>
          <p:cNvSpPr/>
          <p:nvPr/>
        </p:nvSpPr>
        <p:spPr>
          <a:xfrm>
            <a:off x="7710170" y="2085340"/>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Atrous Pyramid Spatial Pooling</a:t>
            </a:r>
            <a:endParaRPr lang="en-US"/>
          </a:p>
        </p:txBody>
      </p:sp>
      <p:sp>
        <p:nvSpPr>
          <p:cNvPr id="19" name="Oval 18"/>
          <p:cNvSpPr/>
          <p:nvPr/>
        </p:nvSpPr>
        <p:spPr>
          <a:xfrm>
            <a:off x="4609465" y="2437765"/>
            <a:ext cx="1993900" cy="986790"/>
          </a:xfrm>
          <a:prstGeom prst="ellipse">
            <a:avLst/>
          </a:prstGeom>
          <a:gradFill>
            <a:gsLst>
              <a:gs pos="0">
                <a:srgbClr val="FE4444"/>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Result</a:t>
            </a:r>
            <a:endParaRPr lang="en-US"/>
          </a:p>
        </p:txBody>
      </p:sp>
      <p:sp>
        <p:nvSpPr>
          <p:cNvPr id="20" name="Rounded Rectangle 19"/>
          <p:cNvSpPr/>
          <p:nvPr/>
        </p:nvSpPr>
        <p:spPr>
          <a:xfrm>
            <a:off x="1131570" y="3627120"/>
            <a:ext cx="3643630" cy="436880"/>
          </a:xfrm>
          <a:prstGeom prst="roundRect">
            <a:avLst/>
          </a:prstGeom>
          <a:gradFill>
            <a:gsLst>
              <a:gs pos="0">
                <a:srgbClr val="C00000"/>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Reduce the number of parameters</a:t>
            </a:r>
            <a:endParaRPr lang="en-US"/>
          </a:p>
        </p:txBody>
      </p:sp>
      <p:sp>
        <p:nvSpPr>
          <p:cNvPr id="21" name="Rounded Rectangle 20"/>
          <p:cNvSpPr/>
          <p:nvPr/>
        </p:nvSpPr>
        <p:spPr>
          <a:xfrm>
            <a:off x="6947535" y="3627120"/>
            <a:ext cx="3643630" cy="436880"/>
          </a:xfrm>
          <a:prstGeom prst="roundRect">
            <a:avLst/>
          </a:prstGeom>
          <a:gradFill>
            <a:gsLst>
              <a:gs pos="0">
                <a:srgbClr val="C00000"/>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Maintain sensing accuracy</a:t>
            </a:r>
            <a:endParaRPr lang="en-US"/>
          </a:p>
        </p:txBody>
      </p:sp>
      <p:cxnSp>
        <p:nvCxnSpPr>
          <p:cNvPr id="22" name="Straight Arrow Connector 21"/>
          <p:cNvCxnSpPr>
            <a:stCxn id="3" idx="6"/>
          </p:cNvCxnSpPr>
          <p:nvPr/>
        </p:nvCxnSpPr>
        <p:spPr>
          <a:xfrm>
            <a:off x="3191510" y="1413510"/>
            <a:ext cx="1397000" cy="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3" name="Curved Connector 22"/>
          <p:cNvCxnSpPr/>
          <p:nvPr/>
        </p:nvCxnSpPr>
        <p:spPr>
          <a:xfrm flipV="1">
            <a:off x="6593205" y="861695"/>
            <a:ext cx="1116965" cy="591185"/>
          </a:xfrm>
          <a:prstGeom prst="curvedConnector3">
            <a:avLst>
              <a:gd name="adj1" fmla="val 50028"/>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4" name="Curved Connector 23"/>
          <p:cNvCxnSpPr>
            <a:stCxn id="7" idx="6"/>
            <a:endCxn id="13" idx="1"/>
          </p:cNvCxnSpPr>
          <p:nvPr/>
        </p:nvCxnSpPr>
        <p:spPr>
          <a:xfrm>
            <a:off x="6593205" y="1452880"/>
            <a:ext cx="1116965" cy="85090"/>
          </a:xfrm>
          <a:prstGeom prst="curvedConnector3">
            <a:avLst>
              <a:gd name="adj1" fmla="val 50028"/>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5" name="Curved Connector 24"/>
          <p:cNvCxnSpPr>
            <a:endCxn id="18" idx="1"/>
          </p:cNvCxnSpPr>
          <p:nvPr/>
        </p:nvCxnSpPr>
        <p:spPr>
          <a:xfrm>
            <a:off x="6603365" y="1472565"/>
            <a:ext cx="1106805" cy="831215"/>
          </a:xfrm>
          <a:prstGeom prst="curvedConnector3">
            <a:avLst>
              <a:gd name="adj1" fmla="val 50029"/>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6" name="Straight Arrow Connector 25"/>
          <p:cNvCxnSpPr>
            <a:stCxn id="7" idx="4"/>
            <a:endCxn id="19" idx="0"/>
          </p:cNvCxnSpPr>
          <p:nvPr/>
        </p:nvCxnSpPr>
        <p:spPr>
          <a:xfrm>
            <a:off x="5596255" y="1948815"/>
            <a:ext cx="10160" cy="4889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Curved Connector 26"/>
          <p:cNvCxnSpPr>
            <a:stCxn id="19" idx="2"/>
            <a:endCxn id="20" idx="0"/>
          </p:cNvCxnSpPr>
          <p:nvPr/>
        </p:nvCxnSpPr>
        <p:spPr>
          <a:xfrm rot="10800000" flipV="1">
            <a:off x="2953385" y="2931160"/>
            <a:ext cx="1656080" cy="695960"/>
          </a:xfrm>
          <a:prstGeom prst="curvedConnector2">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Curved Connector 27"/>
          <p:cNvCxnSpPr>
            <a:stCxn id="19" idx="6"/>
            <a:endCxn id="21" idx="0"/>
          </p:cNvCxnSpPr>
          <p:nvPr/>
        </p:nvCxnSpPr>
        <p:spPr>
          <a:xfrm>
            <a:off x="6603365" y="2931160"/>
            <a:ext cx="2165985" cy="695960"/>
          </a:xfrm>
          <a:prstGeom prst="curvedConnector2">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Rounded Rectangle 7"/>
          <p:cNvSpPr/>
          <p:nvPr/>
        </p:nvSpPr>
        <p:spPr>
          <a:xfrm>
            <a:off x="1228090" y="2052955"/>
            <a:ext cx="1891030" cy="666115"/>
          </a:xfrm>
          <a:prstGeom prst="round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Text Box 29"/>
          <p:cNvSpPr txBox="1"/>
          <p:nvPr/>
        </p:nvSpPr>
        <p:spPr>
          <a:xfrm>
            <a:off x="1228090" y="2273935"/>
            <a:ext cx="1891030" cy="306705"/>
          </a:xfrm>
          <a:prstGeom prst="rect">
            <a:avLst/>
          </a:prstGeom>
          <a:noFill/>
        </p:spPr>
        <p:txBody>
          <a:bodyPr wrap="square" rtlCol="0">
            <a:spAutoFit/>
          </a:bodyPr>
          <a:p>
            <a:r>
              <a:rPr lang="en-US">
                <a:solidFill>
                  <a:srgbClr val="FF0000"/>
                </a:solidFill>
              </a:rPr>
              <a:t>Redesign from U-Net</a:t>
            </a:r>
            <a:endParaRPr lang="en-US">
              <a:solidFill>
                <a:srgbClr val="FF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5" name="Rectangles 3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Rectangles 3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3. Methodology</a:t>
            </a:r>
            <a:endParaRPr lang="en-US" sz="1600">
              <a:solidFill>
                <a:schemeClr val="bg1"/>
              </a:solidFill>
            </a:endParaRPr>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2"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3"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cxnSp>
        <p:nvCxnSpPr>
          <p:cNvPr id="20" name="Straight Arrow Connector 19"/>
          <p:cNvCxnSpPr/>
          <p:nvPr/>
        </p:nvCxnSpPr>
        <p:spPr>
          <a:xfrm>
            <a:off x="10529570" y="3819525"/>
            <a:ext cx="0" cy="4095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6158865" y="3724275"/>
            <a:ext cx="2777490" cy="737235"/>
          </a:xfrm>
          <a:prstGeom prst="rect">
            <a:avLst/>
          </a:prstGeom>
          <a:noFill/>
        </p:spPr>
        <p:txBody>
          <a:bodyPr wrap="square" rtlCol="0">
            <a:spAutoFit/>
          </a:bodyPr>
          <a:p>
            <a:r>
              <a:rPr lang="en-US">
                <a:solidFill>
                  <a:srgbClr val="FF0000"/>
                </a:solidFill>
              </a:rPr>
              <a:t>The gap energy between real signal and noise called </a:t>
            </a:r>
            <a:r>
              <a:rPr lang="en-US" b="1">
                <a:solidFill>
                  <a:srgbClr val="FF0000"/>
                </a:solidFill>
              </a:rPr>
              <a:t>SNR</a:t>
            </a:r>
            <a:r>
              <a:rPr lang="en-US">
                <a:solidFill>
                  <a:srgbClr val="FF0000"/>
                </a:solidFill>
              </a:rPr>
              <a:t> (dB)</a:t>
            </a:r>
            <a:endParaRPr lang="en-US">
              <a:solidFill>
                <a:srgbClr val="FF0000"/>
              </a:solidFill>
            </a:endParaRPr>
          </a:p>
        </p:txBody>
      </p:sp>
      <p:cxnSp>
        <p:nvCxnSpPr>
          <p:cNvPr id="30" name="Straight Arrow Connector 29"/>
          <p:cNvCxnSpPr/>
          <p:nvPr/>
        </p:nvCxnSpPr>
        <p:spPr>
          <a:xfrm flipV="1">
            <a:off x="8936355" y="3985260"/>
            <a:ext cx="1536065" cy="3810"/>
          </a:xfrm>
          <a:prstGeom prst="straightConnector1">
            <a:avLst/>
          </a:prstGeom>
          <a:ln w="12700"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cxnSp>
        <p:nvCxnSpPr>
          <p:cNvPr id="32" name="Straight Arrow Connector 31"/>
          <p:cNvCxnSpPr/>
          <p:nvPr/>
        </p:nvCxnSpPr>
        <p:spPr>
          <a:xfrm>
            <a:off x="10905490" y="1226185"/>
            <a:ext cx="0" cy="8032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33" name="Text Box 32"/>
          <p:cNvSpPr txBox="1"/>
          <p:nvPr/>
        </p:nvSpPr>
        <p:spPr>
          <a:xfrm>
            <a:off x="11111865" y="1446530"/>
            <a:ext cx="718820" cy="306705"/>
          </a:xfrm>
          <a:prstGeom prst="rect">
            <a:avLst/>
          </a:prstGeom>
          <a:noFill/>
        </p:spPr>
        <p:txBody>
          <a:bodyPr wrap="square" rtlCol="0">
            <a:spAutoFit/>
          </a:bodyPr>
          <a:p>
            <a:r>
              <a:rPr lang="en-US">
                <a:solidFill>
                  <a:srgbClr val="FF0000"/>
                </a:solidFill>
              </a:rPr>
              <a:t>good</a:t>
            </a:r>
            <a:endParaRPr lang="en-US">
              <a:solidFill>
                <a:srgbClr val="FF0000"/>
              </a:solidFill>
            </a:endParaRPr>
          </a:p>
        </p:txBody>
      </p:sp>
      <p:sp>
        <p:nvSpPr>
          <p:cNvPr id="34" name="Text Box 33"/>
          <p:cNvSpPr txBox="1"/>
          <p:nvPr/>
        </p:nvSpPr>
        <p:spPr>
          <a:xfrm>
            <a:off x="11111865" y="3874770"/>
            <a:ext cx="718820" cy="306705"/>
          </a:xfrm>
          <a:prstGeom prst="rect">
            <a:avLst/>
          </a:prstGeom>
          <a:noFill/>
        </p:spPr>
        <p:txBody>
          <a:bodyPr wrap="square" rtlCol="0">
            <a:spAutoFit/>
          </a:bodyPr>
          <a:p>
            <a:r>
              <a:rPr lang="en-US">
                <a:solidFill>
                  <a:srgbClr val="FF0000"/>
                </a:solidFill>
              </a:rPr>
              <a:t>bad</a:t>
            </a:r>
            <a:endParaRPr lang="en-US">
              <a:solidFill>
                <a:srgbClr val="FF0000"/>
              </a:solidFill>
            </a:endParaRPr>
          </a:p>
        </p:txBody>
      </p:sp>
      <p:cxnSp>
        <p:nvCxnSpPr>
          <p:cNvPr id="38" name="Straight Connector 37"/>
          <p:cNvCxnSpPr/>
          <p:nvPr/>
        </p:nvCxnSpPr>
        <p:spPr>
          <a:xfrm>
            <a:off x="19685" y="584390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39" name="Text Box 38"/>
          <p:cNvSpPr txBox="1"/>
          <p:nvPr/>
        </p:nvSpPr>
        <p:spPr>
          <a:xfrm>
            <a:off x="34290" y="593280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20" name="Text Box 19"/>
          <p:cNvSpPr txBox="1"/>
          <p:nvPr/>
        </p:nvSpPr>
        <p:spPr>
          <a:xfrm>
            <a:off x="7046595" y="5004435"/>
            <a:ext cx="4528820" cy="306705"/>
          </a:xfrm>
          <a:prstGeom prst="rect">
            <a:avLst/>
          </a:prstGeom>
          <a:noFill/>
        </p:spPr>
        <p:txBody>
          <a:bodyPr wrap="square" rtlCol="0">
            <a:spAutoFit/>
          </a:bodyPr>
          <a:p>
            <a:r>
              <a:rPr lang="en-US">
                <a:solidFill>
                  <a:srgbClr val="FF0000"/>
                </a:solidFill>
              </a:rPr>
              <a:t>With k channels input, using k (n x n) convolution </a:t>
            </a:r>
            <a:endParaRPr lang="en-US">
              <a:solidFill>
                <a:srgbClr val="FF0000"/>
              </a:solidFill>
            </a:endParaRPr>
          </a:p>
        </p:txBody>
      </p:sp>
      <p:cxnSp>
        <p:nvCxnSpPr>
          <p:cNvPr id="21" name="Straight Arrow Connector 20"/>
          <p:cNvCxnSpPr>
            <a:stCxn id="20" idx="1"/>
          </p:cNvCxnSpPr>
          <p:nvPr/>
        </p:nvCxnSpPr>
        <p:spPr>
          <a:xfrm flipH="1" flipV="1">
            <a:off x="5350510" y="5046345"/>
            <a:ext cx="1696085" cy="111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flipH="1" flipV="1">
            <a:off x="5370195" y="3636645"/>
            <a:ext cx="1657985" cy="15093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a:stCxn id="20" idx="1"/>
          </p:cNvCxnSpPr>
          <p:nvPr/>
        </p:nvCxnSpPr>
        <p:spPr>
          <a:xfrm flipH="1" flipV="1">
            <a:off x="5400040" y="2574290"/>
            <a:ext cx="1646555" cy="25838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Connector 23"/>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
        <p:nvSpPr>
          <p:cNvPr id="3" name="Text Box 2"/>
          <p:cNvSpPr txBox="1"/>
          <p:nvPr/>
        </p:nvSpPr>
        <p:spPr>
          <a:xfrm>
            <a:off x="7353300" y="1791970"/>
            <a:ext cx="4064000" cy="521970"/>
          </a:xfrm>
          <a:prstGeom prst="rect">
            <a:avLst/>
          </a:prstGeom>
          <a:noFill/>
        </p:spPr>
        <p:txBody>
          <a:bodyPr wrap="square" rtlCol="0">
            <a:spAutoFit/>
          </a:bodyPr>
          <a:p>
            <a:r>
              <a:rPr lang="en-US">
                <a:solidFill>
                  <a:schemeClr val="accent1"/>
                </a:solidFill>
              </a:rPr>
              <a:t>Handling convolution with 2 dimension reduces drammatically the trainable parameters</a:t>
            </a:r>
            <a:endParaRPr lang="en-US">
              <a:solidFill>
                <a:schemeClr val="accent1"/>
              </a:solidFill>
            </a:endParaRPr>
          </a:p>
        </p:txBody>
      </p:sp>
      <p:cxnSp>
        <p:nvCxnSpPr>
          <p:cNvPr id="26" name="Straight Arrow Connector 25"/>
          <p:cNvCxnSpPr>
            <a:stCxn id="3" idx="1"/>
          </p:cNvCxnSpPr>
          <p:nvPr/>
        </p:nvCxnSpPr>
        <p:spPr>
          <a:xfrm flipH="1">
            <a:off x="6240145" y="2052955"/>
            <a:ext cx="1113155" cy="625475"/>
          </a:xfrm>
          <a:prstGeom prst="straightConnector1">
            <a:avLst/>
          </a:prstGeom>
          <a:ln>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3" idx="1"/>
          </p:cNvCxnSpPr>
          <p:nvPr/>
        </p:nvCxnSpPr>
        <p:spPr>
          <a:xfrm flipH="1">
            <a:off x="6184265" y="2052955"/>
            <a:ext cx="1169035" cy="1731645"/>
          </a:xfrm>
          <a:prstGeom prst="straightConnector1">
            <a:avLst/>
          </a:prstGeom>
          <a:ln>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3" idx="1"/>
          </p:cNvCxnSpPr>
          <p:nvPr/>
        </p:nvCxnSpPr>
        <p:spPr>
          <a:xfrm flipH="1">
            <a:off x="6249035" y="2052955"/>
            <a:ext cx="1104265" cy="2743835"/>
          </a:xfrm>
          <a:prstGeom prst="straightConnector1">
            <a:avLst/>
          </a:prstGeom>
          <a:ln>
            <a:solidFill>
              <a:schemeClr val="accent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605155" y="1342390"/>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Using 1 x 1 x k convolution reduce network’s parameters effectively in the latter step.</a:t>
            </a:r>
            <a:endParaRPr lang="en-US">
              <a:solidFill>
                <a:srgbClr val="FF0000"/>
              </a:solidFill>
            </a:endParaRPr>
          </a:p>
        </p:txBody>
      </p:sp>
      <p:cxnSp>
        <p:nvCxnSpPr>
          <p:cNvPr id="23" name="Straight Arrow Connector 22"/>
          <p:cNvCxnSpPr/>
          <p:nvPr/>
        </p:nvCxnSpPr>
        <p:spPr>
          <a:xfrm flipH="1">
            <a:off x="7725410" y="2234565"/>
            <a:ext cx="1140460" cy="11182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Connector 21"/>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
        <p:nvSpPr>
          <p:cNvPr id="3" name="Text Box 2"/>
          <p:cNvSpPr txBox="1"/>
          <p:nvPr/>
        </p:nvSpPr>
        <p:spPr>
          <a:xfrm>
            <a:off x="8688070" y="4373245"/>
            <a:ext cx="3507740" cy="737235"/>
          </a:xfrm>
          <a:prstGeom prst="rect">
            <a:avLst/>
          </a:prstGeom>
          <a:noFill/>
        </p:spPr>
        <p:txBody>
          <a:bodyPr wrap="square" rtlCol="0">
            <a:spAutoFit/>
          </a:bodyPr>
          <a:p>
            <a:r>
              <a:rPr lang="en-US">
                <a:solidFill>
                  <a:schemeClr val="accent1"/>
                </a:solidFill>
              </a:rPr>
              <a:t>The output of </a:t>
            </a:r>
            <a:r>
              <a:rPr lang="en-US">
                <a:solidFill>
                  <a:schemeClr val="accent1"/>
                </a:solidFill>
                <a:sym typeface="+mn-ea"/>
              </a:rPr>
              <a:t>depthwise separable convolution is similar as the output of normal convolution</a:t>
            </a:r>
            <a:r>
              <a:rPr lang="en-US">
                <a:solidFill>
                  <a:schemeClr val="accent1"/>
                </a:solidFill>
              </a:rPr>
              <a:t>  (n x n x k)</a:t>
            </a:r>
            <a:endParaRPr lang="en-US">
              <a:solidFill>
                <a:schemeClr val="accent1"/>
              </a:solidFill>
            </a:endParaRPr>
          </a:p>
        </p:txBody>
      </p:sp>
      <p:sp>
        <p:nvSpPr>
          <p:cNvPr id="7" name="Text Box 6"/>
          <p:cNvSpPr txBox="1"/>
          <p:nvPr/>
        </p:nvSpPr>
        <p:spPr>
          <a:xfrm>
            <a:off x="9592310" y="3028950"/>
            <a:ext cx="1886585" cy="306705"/>
          </a:xfrm>
          <a:prstGeom prst="rect">
            <a:avLst/>
          </a:prstGeom>
          <a:noFill/>
        </p:spPr>
        <p:txBody>
          <a:bodyPr wrap="square" rtlCol="0">
            <a:spAutoFit/>
          </a:bodyPr>
          <a:p>
            <a:r>
              <a:rPr lang="en-US">
                <a:solidFill>
                  <a:srgbClr val="FF0000"/>
                </a:solidFill>
              </a:rPr>
              <a:t>Output feature map</a:t>
            </a:r>
            <a:endParaRPr lang="en-US">
              <a:solidFill>
                <a:srgbClr val="FF0000"/>
              </a:solidFill>
            </a:endParaRPr>
          </a:p>
        </p:txBody>
      </p:sp>
      <p:cxnSp>
        <p:nvCxnSpPr>
          <p:cNvPr id="26" name="Straight Arrow Connector 25"/>
          <p:cNvCxnSpPr>
            <a:endCxn id="11" idx="3"/>
          </p:cNvCxnSpPr>
          <p:nvPr/>
        </p:nvCxnSpPr>
        <p:spPr>
          <a:xfrm flipH="1">
            <a:off x="8827135" y="3324225"/>
            <a:ext cx="765175" cy="4019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4">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5">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6">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7">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8">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s>
</s:customData>
</file>

<file path=customXml/itemProps25.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28804</Words>
  <Application>WPS Presentation</Application>
  <PresentationFormat>Widescreen</PresentationFormat>
  <Paragraphs>1310</Paragraphs>
  <Slides>31</Slides>
  <Notes>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31</vt:i4>
      </vt:variant>
    </vt:vector>
  </HeadingPairs>
  <TitlesOfParts>
    <vt:vector size="46" baseType="lpstr">
      <vt:lpstr>Arial</vt:lpstr>
      <vt:lpstr>SimSun</vt:lpstr>
      <vt:lpstr>Wingdings</vt:lpstr>
      <vt:lpstr>Arial</vt:lpstr>
      <vt:lpstr>Calibri</vt:lpstr>
      <vt:lpstr>NimbusRomNo9L</vt:lpstr>
      <vt:lpstr>Segoe Print</vt:lpstr>
      <vt:lpstr>CMSY8</vt:lpstr>
      <vt:lpstr>Elle Futura</vt:lpstr>
      <vt:lpstr>Times New Roman</vt:lpstr>
      <vt:lpstr>Microsoft YaHei</vt:lpstr>
      <vt:lpstr>Arial Unicode MS</vt:lpstr>
      <vt:lpstr>VnNimbusRomanNo9L</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ipsum</dc:title>
  <dc:creator>Vũ Ngàn Thương FGAM-HCMUTE</dc:creator>
  <cp:lastModifiedBy>Huan Nguyen-Duy</cp:lastModifiedBy>
  <cp:revision>329</cp:revision>
  <dcterms:created xsi:type="dcterms:W3CDTF">2022-08-31T03:57:00Z</dcterms:created>
  <dcterms:modified xsi:type="dcterms:W3CDTF">2024-10-05T09:06:18Z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96AE831D8CA84B05B33D2ED87670E05D_12</vt:lpwstr>
  </property>
  <property fmtid="{D5CDD505-2E9C-101B-9397-08002B2CF9AE}" pid="3" name="KSOProductBuildVer">
    <vt:lpwstr>1033-12.2.0.18283</vt:lpwstr>
  </property>
</Properties>
</file>